
<file path=[Content_Types].xml><?xml version="1.0" encoding="utf-8"?>
<Types xmlns="http://schemas.openxmlformats.org/package/2006/content-types">
  <Default Extension="svg" ContentType="image/svg+xml"/>
  <Default Extension="wmf" ContentType="image/x-wmf"/>
  <Default Extension="gif" ContentType="image/gif"/>
  <Default Extension="png" ContentType="image/png"/>
  <Default Extension="jpg" ContentType="image/jpeg"/>
  <Default Extension="jpeg" ContentType="image/jpeg"/>
  <Default Extension="xml" ContentType="application/xml"/>
  <Default Extension="rels" ContentType="application/vnd.openxmlformats-package.relationships+xml"/>
  <Default Extension="bin" ContentType="application/vnd.openxmlformats-officedocument.oleObject"/>
  <Override PartName="/ppt/notesSlides/notesSlide13.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0.xml" ContentType="application/vnd.openxmlformats-officedocument.presentationml.notesSlide+xml"/>
  <Override PartName="/ppt/notesSlides/notesSlide1.xml" ContentType="application/vnd.openxmlformats-officedocument.presentationml.notesSlide+xml"/>
  <Override PartName="/ppt/slides/slide13.xml" ContentType="application/vnd.openxmlformats-officedocument.presentationml.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notesSlides/notesSlide15.xml" ContentType="application/vnd.openxmlformats-officedocument.presentationml.notesSlide+xml"/>
  <Override PartName="/ppt/slides/slide8.xml" ContentType="application/vnd.openxmlformats-officedocument.presentationml.slide+xml"/>
  <Override PartName="/ppt/slideLayouts/slideLayout9.xml" ContentType="application/vnd.openxmlformats-officedocument.presentationml.slideLayout+xml"/>
  <Override PartName="/ppt/slides/slide1.xml" ContentType="application/vnd.openxmlformats-officedocument.presentationml.slide+xml"/>
  <Override PartName="/ppt/notesSlides/notesSlide14.xml" ContentType="application/vnd.openxmlformats-officedocument.presentationml.notesSlide+xml"/>
  <Override PartName="/ppt/slideLayouts/slideLayout8.xml" ContentType="application/vnd.openxmlformats-officedocument.presentationml.slideLayout+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s/slide9.xml" ContentType="application/vnd.openxmlformats-officedocument.presentationml.slide+xml"/>
  <Override PartName="/ppt/slideLayouts/slideLayout2.xml" ContentType="application/vnd.openxmlformats-officedocument.presentationml.slideLayout+xml"/>
  <Override PartName="/ppt/slides/slide5.xml" ContentType="application/vnd.openxmlformats-officedocument.presentationml.slide+xml"/>
  <Override PartName="/ppt/slides/slide15.xml" ContentType="application/vnd.openxmlformats-officedocument.presentationml.slide+xml"/>
  <Override PartName="/ppt/slides/slide1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slideLayouts/slideLayout7.xml" ContentType="application/vnd.openxmlformats-officedocument.presentationml.slideLayout+xml"/>
  <Override PartName="/ppt/slideLayouts/slideLayout10.xml" ContentType="application/vnd.openxmlformats-officedocument.presentationml.slideLayout+xml"/>
  <Override PartName="/ppt/slides/slide14.xml" ContentType="application/vnd.openxmlformats-officedocument.presentationml.slide+xml"/>
  <Override PartName="/ppt/slideMasters/slideMaster1.xml" ContentType="application/vnd.openxmlformats-officedocument.presentationml.slideMaster+xml"/>
  <Override PartName="/ppt/theme/theme2.xml" ContentType="application/vnd.openxmlformats-officedocument.theme+xml"/>
  <Override PartName="/ppt/slideLayouts/slideLayout11.xml" ContentType="application/vnd.openxmlformats-officedocument.presentationml.slideLayout+xml"/>
  <Override PartName="/ppt/tableStyles.xml" ContentType="application/vnd.openxmlformats-officedocument.presentationml.tableStyles+xml"/>
  <Override PartName="/ppt/theme/theme1.xml" ContentType="application/vnd.openxmlformats-officedocument.theme+xml"/>
  <Override PartName="/ppt/slideLayouts/slideLayout1.xml" ContentType="application/vnd.openxmlformats-officedocument.presentationml.slideLayout+xml"/>
  <Override PartName="/ppt/slides/slide2.xml" ContentType="application/vnd.openxmlformats-officedocument.presentationml.slide+xml"/>
  <Override PartName="/ppt/viewProps.xml" ContentType="application/vnd.openxmlformats-officedocument.presentationml.viewProps+xml"/>
  <Override PartName="/ppt/slideLayouts/slideLayout6.xml" ContentType="application/vnd.openxmlformats-officedocument.presentationml.slideLayout+xml"/>
  <Override PartName="/ppt/presProps.xml" ContentType="application/vnd.openxmlformats-officedocument.presentationml.presProps+xml"/>
  <Override PartName="/ppt/notesSlides/notesSlide12.xml" ContentType="application/vnd.openxmlformats-officedocument.presentationml.notesSlide+xml"/>
  <Override PartName="/ppt/slideLayouts/slideLayout5.xml" ContentType="application/vnd.openxmlformats-officedocument.presentationml.slideLayout+xml"/>
  <Override PartName="/docProps/app.xml" ContentType="application/vnd.openxmlformats-officedocument.extended-properties+xml"/>
  <Override PartName="/docProps/core.xml" ContentType="application/vnd.openxmlformats-package.core-properties+xml"/>
  <Override PartName="/ppt/presentation.xml" ContentType="application/vnd.openxmlformats-officedocument.presentationml.presentation.main+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embedTrueTypeFonts="1" saveSubsetFonts="1">
  <p:sldMasterIdLst>
    <p:sldMasterId id="2147483648" r:id="rId1"/>
  </p:sldMasterIdLst>
  <p:notesMasterIdLst>
    <p:notesMasterId r:id="rId19"/>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Lst>
  <p:sldSz cx="18288000" cy="10287000"/>
  <p:notesSz cx="6858000" cy="9144000"/>
  <p:defaultTex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p:cViewPr varScale="1">
        <p:scale>
          <a:sx n="74" d="100"/>
          <a:sy n="74" d="100"/>
        </p:scale>
        <p:origin x="-1092" y="-90"/>
      </p:cViewPr>
      <p:guideLst>
        <p:guide pos="2160" orient="horz"/>
        <p:guide pos="2880"/>
      </p:guideLst>
    </p:cSldViewPr>
  </p:slideViewPr>
  <p:gridSpacing cx="76200" cy="76200"/>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theme" Target="theme/theme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notesMaster" Target="notesMasters/notesMaster1.xml"/><Relationship Id="rId20" Type="http://schemas.openxmlformats.org/officeDocument/2006/relationships/presProps" Target="presProps.xml" /><Relationship Id="rId21" Type="http://schemas.openxmlformats.org/officeDocument/2006/relationships/tableStyles" Target="tableStyles.xml" /><Relationship Id="rId22"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Ref idx="1001">
        <a:schemeClr val="bg1"/>
      </p:bgRef>
    </p:bg>
    <p:spTree>
      <p:nvGrpSpPr>
        <p:cNvPr id="1" name=""/>
        <p:cNvGrpSpPr/>
        <p:nvPr/>
      </p:nvGrpSpPr>
      <p:grpSpPr bwMode="auto">
        <a:xfrm>
          <a:off x="0" y="0"/>
          <a:ext cx="0" cy="0"/>
          <a:chOff x="0" y="0"/>
          <a:chExt cx="0" cy="0"/>
        </a:xfrm>
      </p:grpSpPr>
      <p:sp>
        <p:nvSpPr>
          <p:cNvPr id="2" name="Header Placeholder 1"/>
          <p:cNvSpPr>
            <a:spLocks noGrp="1"/>
          </p:cNvSpPr>
          <p:nvPr>
            <p:ph type="hdr" sz="quarter"/>
          </p:nvPr>
        </p:nvSpPr>
        <p:spPr bwMode="auto">
          <a:xfrm>
            <a:off x="0" y="0"/>
            <a:ext cx="2971800" cy="458788"/>
          </a:xfrm>
          <a:prstGeom prst="rect">
            <a:avLst/>
          </a:prstGeom>
        </p:spPr>
        <p:txBody>
          <a:bodyPr vert="horz" lIns="91440" tIns="45720" rIns="91440" bIns="45720" rtlCol="0" anchor="ctr"/>
          <a:lstStyle>
            <a:lvl1pPr algn="l">
              <a:defRPr sz="1200"/>
            </a:lvl1pPr>
          </a:lstStyle>
          <a:p>
            <a:pPr>
              <a:defRPr/>
            </a:pPr>
            <a:endParaRPr/>
          </a:p>
        </p:txBody>
      </p:sp>
      <p:sp>
        <p:nvSpPr>
          <p:cNvPr id="3" name="Date Placeholder 2"/>
          <p:cNvSpPr>
            <a:spLocks noGrp="1"/>
          </p:cNvSpPr>
          <p:nvPr>
            <p:ph type="dt" idx="2"/>
          </p:nvPr>
        </p:nvSpPr>
        <p:spPr bwMode="auto">
          <a:xfrm>
            <a:off x="3884613" y="0"/>
            <a:ext cx="2971800" cy="458788"/>
          </a:xfrm>
          <a:prstGeom prst="rect">
            <a:avLst/>
          </a:prstGeom>
        </p:spPr>
        <p:txBody>
          <a:bodyPr vert="horz" lIns="91440" tIns="45720" rIns="91440" bIns="45720" rtlCol="0" anchor="ctr"/>
          <a:lstStyle>
            <a:lvl1pPr algn="r">
              <a:defRPr sz="1200"/>
            </a:lvl1pPr>
          </a:lstStyle>
          <a:p>
            <a:pPr>
              <a:defRPr/>
            </a:pPr>
            <a:endParaRPr/>
          </a:p>
        </p:txBody>
      </p:sp>
      <p:sp>
        <p:nvSpPr>
          <p:cNvPr id="3" name="Date Placeholder 2"/>
          <p:cNvSpPr>
            <a:spLocks noGrp="1"/>
          </p:cNvSpPr>
          <p:nvPr>
            <p:ph type="dt" idx="3"/>
          </p:nvPr>
        </p:nvSpPr>
        <p:spPr bwMode="auto">
          <a:xfrm>
            <a:off x="3884613" y="0"/>
            <a:ext cx="2971800" cy="458788"/>
          </a:xfrm>
          <a:prstGeom prst="rect">
            <a:avLst/>
          </a:prstGeom>
        </p:spPr>
        <p:txBody>
          <a:bodyPr vert="horz" lIns="91440" tIns="45720" rIns="91440" bIns="45720" rtlCol="0" anchor="ctr"/>
          <a:lstStyle>
            <a:lvl1pPr algn="r">
              <a:defRPr sz="1200"/>
            </a:lvl1pPr>
          </a:lstStyle>
          <a:p>
            <a:pPr>
              <a:defRPr/>
            </a:pPr>
            <a:endParaRPr/>
          </a:p>
        </p:txBody>
      </p:sp>
      <p:sp>
        <p:nvSpPr>
          <p:cNvPr id="5" name="Notes Placeholder 4"/>
          <p:cNvSpPr>
            <a:spLocks noGrp="1"/>
          </p:cNvSpPr>
          <p:nvPr>
            <p:ph type="body" sz="quarter" idx="1"/>
          </p:nvPr>
        </p:nvSpPr>
        <p:spPr bwMode="auto">
          <a:xfrm>
            <a:off x="685800" y="4400550"/>
            <a:ext cx="5486400" cy="3600450"/>
          </a:xfrm>
          <a:prstGeom prst="rect">
            <a:avLst/>
          </a:prstGeom>
        </p:spPr>
        <p:txBody>
          <a:bodyPr vert="horz" lIns="91440" tIns="45720" rIns="91440" bIns="45720" rtlCol="0" anchor="ctr"/>
          <a:lstStyle/>
          <a:p>
            <a:pPr>
              <a:defRPr/>
            </a:pPr>
            <a:endParaRPr/>
          </a:p>
        </p:txBody>
      </p:sp>
      <p:sp>
        <p:nvSpPr>
          <p:cNvPr id="6" name="Footer Placeholder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a:p>
        </p:txBody>
      </p:sp>
      <p:sp>
        <p:nvSpPr>
          <p:cNvPr id="7" name="Slide Number Placeholder 6"/>
          <p:cNvSpPr>
            <a:spLocks noGrp="1"/>
          </p:cNvSpPr>
          <p:nvPr>
            <p:ph type="sldNum" sz="quarter" idx="10"/>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endParaRPr/>
          </a:p>
        </p:txBody>
      </p:sp>
    </p:spTree>
  </p:cSld>
  <p:clrMap bg1="lt1" tx1="dk1" bg2="lt2" tx2="dk2" accent1="accent1" accent2="accent2" accent3="accent3" accent4="accent4" accent5="accent5" accent6="accent6" hlink="hlink" folHlink="folHlink"/>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A2A94BF1-2D1B-2706-FED2-91FA9D304338}" type="slidenum">
              <a:rPr/>
              <a:t/>
            </a:fld>
            <a:endParaRPr/>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909B089B-D026-1035-7E01-51746E4A9BF2}" type="slidenum">
              <a:rPr/>
              <a:t/>
            </a:fld>
            <a:endParaRPr/>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CD526B7-4E16-91D6-4F91-77F5F37B688E}" type="slidenum">
              <a:rPr/>
              <a:t/>
            </a:fld>
            <a:endParaRPr/>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2835B61E-88B3-DA2C-514F-0DA0971F3A0B}" type="slidenum">
              <a:rPr/>
              <a:t/>
            </a:fld>
            <a:endParaRPr/>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B8BFB6D-1285-807F-616F-D75FE4249E76}" type="slidenum">
              <a:rPr/>
              <a:t/>
            </a:fld>
            <a:endParaRPr/>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2BC0261-596A-F622-99FC-C0E8BE6113AC}" type="slidenum">
              <a:rPr/>
              <a:t/>
            </a:fld>
            <a:endParaRPr/>
          </a:p>
        </p:txBody>
      </p:sp>
    </p:spTree>
  </p:cSld>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C4F455A4-85A6-1CB8-9318-52E269D2C9AB}" type="slidenum">
              <a:rPr/>
              <a:t/>
            </a:fld>
            <a:endParaRPr/>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1E517E75-F4CD-5407-C749-25B3791AA4F7}" type="slidenum">
              <a:rPr/>
              <a:t/>
            </a:fld>
            <a:endParaRPr/>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5F75D6C4-B61C-261D-609A-24CC08BCE31E}" type="slidenum">
              <a:rPr/>
              <a:t/>
            </a:fld>
            <a:endParaRPr/>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60269646-26C4-6F0F-4776-C20358D76A5D}" type="slidenum">
              <a:rPr/>
              <a:t/>
            </a:fld>
            <a:endParaRPr/>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2DCA7CA4-3F9F-3DF7-FC9D-390500A5BEA7}" type="slidenum">
              <a:rPr/>
              <a:t/>
            </a:fld>
            <a:endParaRPr/>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9132AF00-F517-C78A-A84E-44EEBF0A3828}" type="slidenum">
              <a:rPr/>
              <a:t/>
            </a:fld>
            <a:endParaRPr/>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CDDCD8EE-5400-7738-08D7-715AE8015498}" type="slidenum">
              <a:rPr/>
              <a:t/>
            </a:fld>
            <a:endParaRPr/>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EB346000-C1FA-23C3-5642-DEFE006DCB12}" type="slidenum">
              <a:rPr/>
              <a:t/>
            </a:fld>
            <a:endParaRPr/>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2B14825-AE92-3EDB-3034-C6FE9A414510}" type="slidenum">
              <a:rPr/>
              <a:t/>
            </a:fld>
            <a:endParaRPr/>
          </a:p>
        </p:txBody>
      </p:sp>
    </p:spTree>
  </p:cSld>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itle" userDrawn="1">
  <p:cSld name="Title Slide">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a:xfrm>
            <a:off x="685800" y="2130425"/>
            <a:ext cx="7772400" cy="1470025"/>
          </a:xfrm>
        </p:spPr>
        <p:txBody>
          <a:bodyPr/>
          <a:lstStyle/>
          <a:p>
            <a:pPr>
              <a:defRPr/>
            </a:pPr>
            <a:r>
              <a:rPr lang="en-US"/>
              <a:t>Click to edit Master title style</a:t>
            </a:r>
            <a:endParaRPr lang="en-US"/>
          </a:p>
        </p:txBody>
      </p:sp>
      <p:sp>
        <p:nvSpPr>
          <p:cNvPr id="3" name="Subtitle 2"/>
          <p:cNvSpPr>
            <a:spLocks noGrp="1"/>
          </p:cNvSpPr>
          <p:nvPr>
            <p:ph type="subTitle" idx="1"/>
          </p:nvPr>
        </p:nvSpPr>
        <p:spPr bwMode="auto">
          <a:xfrm>
            <a:off x="1371600" y="3886200"/>
            <a:ext cx="6400800" cy="1752599"/>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defRPr/>
            </a:pPr>
            <a:r>
              <a:rPr lang="en-US"/>
              <a:t>Click to edit Master subtitle style</a:t>
            </a:r>
            <a:endParaRPr lang="en-US"/>
          </a:p>
        </p:txBody>
      </p:sp>
      <p:sp>
        <p:nvSpPr>
          <p:cNvPr id="4" name="Date Placeholder 3"/>
          <p:cNvSpPr>
            <a:spLocks noGrp="1"/>
          </p:cNvSpPr>
          <p:nvPr>
            <p:ph type="dt" sz="half" idx="10"/>
          </p:nvPr>
        </p:nvSpPr>
        <p:spPr bwMode="auto"/>
        <p:txBody>
          <a:bodyPr/>
          <a:lstStyle/>
          <a:p>
            <a:pPr>
              <a:defRPr/>
            </a:pPr>
            <a:fld id="{1D8BD707-D9CF-40AE-B4C6-C98DA3205C09}" type="datetimeFigureOut">
              <a:rPr lang="en-US"/>
              <a:t>8/1/2011</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B6F15528-21DE-4FAA-801E-634DDDAF4B2B}"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vertTx" userDrawn="1">
  <p:cSld name="Title and Vertical Tex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US"/>
          </a:p>
        </p:txBody>
      </p:sp>
      <p:sp>
        <p:nvSpPr>
          <p:cNvPr id="3" name="Vertical Text Placeholder 2"/>
          <p:cNvSpPr>
            <a:spLocks noGrp="1"/>
          </p:cNvSpPr>
          <p:nvPr>
            <p:ph type="body" orient="vert" idx="1"/>
          </p:nvPr>
        </p:nvSpPr>
        <p:spPr bwMode="auto"/>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Date Placeholder 3"/>
          <p:cNvSpPr>
            <a:spLocks noGrp="1"/>
          </p:cNvSpPr>
          <p:nvPr>
            <p:ph type="dt" sz="half" idx="10"/>
          </p:nvPr>
        </p:nvSpPr>
        <p:spPr bwMode="auto"/>
        <p:txBody>
          <a:bodyPr/>
          <a:lstStyle/>
          <a:p>
            <a:pPr>
              <a:defRPr/>
            </a:pPr>
            <a:fld id="{1D8BD707-D9CF-40AE-B4C6-C98DA3205C09}" type="datetimeFigureOut">
              <a:rPr lang="en-US"/>
              <a:t>8/1/2011</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B6F15528-21DE-4FAA-801E-634DDDAF4B2B}"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vertTitleAndTx" userDrawn="1">
  <p:cSld name="Vertical Title and Text">
    <p:spTree>
      <p:nvGrpSpPr>
        <p:cNvPr id="1" name=""/>
        <p:cNvGrpSpPr/>
        <p:nvPr/>
      </p:nvGrpSpPr>
      <p:grpSpPr bwMode="auto">
        <a:xfrm>
          <a:off x="0" y="0"/>
          <a:ext cx="0" cy="0"/>
          <a:chOff x="0" y="0"/>
          <a:chExt cx="0" cy="0"/>
        </a:xfrm>
      </p:grpSpPr>
      <p:sp>
        <p:nvSpPr>
          <p:cNvPr id="2" name="Vertical Title 1"/>
          <p:cNvSpPr>
            <a:spLocks noGrp="1"/>
          </p:cNvSpPr>
          <p:nvPr>
            <p:ph type="title" orient="vert"/>
          </p:nvPr>
        </p:nvSpPr>
        <p:spPr bwMode="auto">
          <a:xfrm>
            <a:off x="6629400" y="274638"/>
            <a:ext cx="2057400" cy="5851525"/>
          </a:xfrm>
        </p:spPr>
        <p:txBody>
          <a:bodyPr vert="eaVert"/>
          <a:lstStyle/>
          <a:p>
            <a:pPr>
              <a:defRPr/>
            </a:pPr>
            <a:r>
              <a:rPr lang="en-US"/>
              <a:t>Click to edit Master title style</a:t>
            </a:r>
            <a:endParaRPr lang="en-US"/>
          </a:p>
        </p:txBody>
      </p:sp>
      <p:sp>
        <p:nvSpPr>
          <p:cNvPr id="3" name="Vertical Text Placeholder 2"/>
          <p:cNvSpPr>
            <a:spLocks noGrp="1"/>
          </p:cNvSpPr>
          <p:nvPr>
            <p:ph type="body" orient="vert" idx="1"/>
          </p:nvPr>
        </p:nvSpPr>
        <p:spPr bwMode="auto">
          <a:xfrm>
            <a:off x="457200" y="274638"/>
            <a:ext cx="6019800" cy="5851525"/>
          </a:xfr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Date Placeholder 3"/>
          <p:cNvSpPr>
            <a:spLocks noGrp="1"/>
          </p:cNvSpPr>
          <p:nvPr>
            <p:ph type="dt" sz="half" idx="10"/>
          </p:nvPr>
        </p:nvSpPr>
        <p:spPr bwMode="auto"/>
        <p:txBody>
          <a:bodyPr/>
          <a:lstStyle/>
          <a:p>
            <a:pPr>
              <a:defRPr/>
            </a:pPr>
            <a:fld id="{1D8BD707-D9CF-40AE-B4C6-C98DA3205C09}" type="datetimeFigureOut">
              <a:rPr lang="en-US"/>
              <a:t>8/1/2011</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B6F15528-21DE-4FAA-801E-634DDDAF4B2B}"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obj" userDrawn="1">
  <p:cSld name="Title and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US"/>
          </a:p>
        </p:txBody>
      </p:sp>
      <p:sp>
        <p:nvSpPr>
          <p:cNvPr id="3" name="Content Placeholder 2"/>
          <p:cNvSpPr>
            <a:spLocks noGrp="1"/>
          </p:cNvSpPr>
          <p:nvPr>
            <p:ph idx="1"/>
          </p:nvPr>
        </p:nvSpPr>
        <p:spPr bwMode="auto"/>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Date Placeholder 3"/>
          <p:cNvSpPr>
            <a:spLocks noGrp="1"/>
          </p:cNvSpPr>
          <p:nvPr>
            <p:ph type="dt" sz="half" idx="10"/>
          </p:nvPr>
        </p:nvSpPr>
        <p:spPr bwMode="auto"/>
        <p:txBody>
          <a:bodyPr/>
          <a:lstStyle/>
          <a:p>
            <a:pPr>
              <a:defRPr/>
            </a:pPr>
            <a:fld id="{1D8BD707-D9CF-40AE-B4C6-C98DA3205C09}" type="datetimeFigureOut">
              <a:rPr lang="en-US"/>
              <a:t>8/1/2011</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B6F15528-21DE-4FAA-801E-634DDDAF4B2B}"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secHead" userDrawn="1">
  <p:cSld name="Section Header">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722313" y="4406900"/>
            <a:ext cx="7772400" cy="1362075"/>
          </a:xfrm>
        </p:spPr>
        <p:txBody>
          <a:bodyPr anchor="t"/>
          <a:lstStyle>
            <a:lvl1pPr algn="l">
              <a:defRPr sz="4000" b="1" cap="all"/>
            </a:lvl1pPr>
          </a:lstStyle>
          <a:p>
            <a:pPr>
              <a:defRPr/>
            </a:pPr>
            <a:r>
              <a:rPr lang="en-US"/>
              <a:t>Click to edit Master title style</a:t>
            </a:r>
            <a:endParaRPr lang="en-US"/>
          </a:p>
        </p:txBody>
      </p:sp>
      <p:sp>
        <p:nvSpPr>
          <p:cNvPr id="3" name="Text Placeholder 2"/>
          <p:cNvSpPr>
            <a:spLocks noGrp="1"/>
          </p:cNvSpPr>
          <p:nvPr>
            <p:ph type="body" idx="1"/>
          </p:nvPr>
        </p:nvSpPr>
        <p:spPr bwMode="auto">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defRPr/>
            </a:pPr>
            <a:r>
              <a:rPr lang="en-US"/>
              <a:t>Click to edit Master text styles</a:t>
            </a:r>
            <a:endParaRPr/>
          </a:p>
        </p:txBody>
      </p:sp>
      <p:sp>
        <p:nvSpPr>
          <p:cNvPr id="4" name="Date Placeholder 3"/>
          <p:cNvSpPr>
            <a:spLocks noGrp="1"/>
          </p:cNvSpPr>
          <p:nvPr>
            <p:ph type="dt" sz="half" idx="10"/>
          </p:nvPr>
        </p:nvSpPr>
        <p:spPr bwMode="auto"/>
        <p:txBody>
          <a:bodyPr/>
          <a:lstStyle/>
          <a:p>
            <a:pPr>
              <a:defRPr/>
            </a:pPr>
            <a:fld id="{1D8BD707-D9CF-40AE-B4C6-C98DA3205C09}" type="datetimeFigureOut">
              <a:rPr lang="en-US"/>
              <a:t>8/1/2011</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B6F15528-21DE-4FAA-801E-634DDDAF4B2B}"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woObj" userDrawn="1">
  <p:cSld name="Two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US"/>
          </a:p>
        </p:txBody>
      </p:sp>
      <p:sp>
        <p:nvSpPr>
          <p:cNvPr id="3" name="Content Placeholder 2"/>
          <p:cNvSpPr>
            <a:spLocks noGrp="1"/>
          </p:cNvSpPr>
          <p:nvPr>
            <p:ph sz="half" idx="1"/>
          </p:nvPr>
        </p:nvSpPr>
        <p:spPr bwMode="auto">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Content Placeholder 3"/>
          <p:cNvSpPr>
            <a:spLocks noGrp="1"/>
          </p:cNvSpPr>
          <p:nvPr>
            <p:ph sz="half" idx="2"/>
          </p:nvPr>
        </p:nvSpPr>
        <p:spPr bwMode="auto">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5" name="Date Placeholder 4"/>
          <p:cNvSpPr>
            <a:spLocks noGrp="1"/>
          </p:cNvSpPr>
          <p:nvPr>
            <p:ph type="dt" sz="half" idx="10"/>
          </p:nvPr>
        </p:nvSpPr>
        <p:spPr bwMode="auto"/>
        <p:txBody>
          <a:bodyPr/>
          <a:lstStyle/>
          <a:p>
            <a:pPr>
              <a:defRPr/>
            </a:pPr>
            <a:fld id="{1D8BD707-D9CF-40AE-B4C6-C98DA3205C09}" type="datetimeFigureOut">
              <a:rPr lang="en-US"/>
              <a:t>8/1/2011</a:t>
            </a:fld>
            <a:endParaRPr lang="en-US"/>
          </a:p>
        </p:txBody>
      </p:sp>
      <p:sp>
        <p:nvSpPr>
          <p:cNvPr id="6" name="Footer Placeholder 5"/>
          <p:cNvSpPr>
            <a:spLocks noGrp="1"/>
          </p:cNvSpPr>
          <p:nvPr>
            <p:ph type="ftr" sz="quarter" idx="11"/>
          </p:nvPr>
        </p:nvSpPr>
        <p:spPr bwMode="auto"/>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B6F15528-21DE-4FAA-801E-634DDDAF4B2B}"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woTxTwoObj" userDrawn="1">
  <p:cSld name="Comparis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lvl1pPr>
              <a:defRPr/>
            </a:lvl1pPr>
          </a:lstStyle>
          <a:p>
            <a:pPr>
              <a:defRPr/>
            </a:pPr>
            <a:r>
              <a:rPr lang="en-US"/>
              <a:t>Click to edit Master title style</a:t>
            </a:r>
            <a:endParaRPr lang="en-US"/>
          </a:p>
        </p:txBody>
      </p:sp>
      <p:sp>
        <p:nvSpPr>
          <p:cNvPr id="3" name="Text Placeholder 2"/>
          <p:cNvSpPr>
            <a:spLocks noGrp="1"/>
          </p:cNvSpPr>
          <p:nvPr>
            <p:ph type="body" idx="1"/>
          </p:nvPr>
        </p:nvSpPr>
        <p:spPr bwMode="auto">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4" name="Content Placeholder 3"/>
          <p:cNvSpPr>
            <a:spLocks noGrp="1"/>
          </p:cNvSpPr>
          <p:nvPr>
            <p:ph sz="half" idx="2"/>
          </p:nvPr>
        </p:nvSpPr>
        <p:spPr bwMode="auto">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5" name="Text Placeholder 4"/>
          <p:cNvSpPr>
            <a:spLocks noGrp="1"/>
          </p:cNvSpPr>
          <p:nvPr>
            <p:ph type="body" sz="quarter" idx="3"/>
          </p:nvPr>
        </p:nvSpPr>
        <p:spPr bwMode="auto">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6" name="Content Placeholder 5"/>
          <p:cNvSpPr>
            <a:spLocks noGrp="1"/>
          </p:cNvSpPr>
          <p:nvPr>
            <p:ph sz="quarter" idx="4"/>
          </p:nvPr>
        </p:nvSpPr>
        <p:spPr bwMode="auto">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7" name="Date Placeholder 6"/>
          <p:cNvSpPr>
            <a:spLocks noGrp="1"/>
          </p:cNvSpPr>
          <p:nvPr>
            <p:ph type="dt" sz="half" idx="10"/>
          </p:nvPr>
        </p:nvSpPr>
        <p:spPr bwMode="auto"/>
        <p:txBody>
          <a:bodyPr/>
          <a:lstStyle/>
          <a:p>
            <a:pPr>
              <a:defRPr/>
            </a:pPr>
            <a:fld id="{1D8BD707-D9CF-40AE-B4C6-C98DA3205C09}" type="datetimeFigureOut">
              <a:rPr lang="en-US"/>
              <a:t>8/1/2011</a:t>
            </a:fld>
            <a:endParaRPr lang="en-US"/>
          </a:p>
        </p:txBody>
      </p:sp>
      <p:sp>
        <p:nvSpPr>
          <p:cNvPr id="8" name="Footer Placeholder 7"/>
          <p:cNvSpPr>
            <a:spLocks noGrp="1"/>
          </p:cNvSpPr>
          <p:nvPr>
            <p:ph type="ftr" sz="quarter" idx="11"/>
          </p:nvPr>
        </p:nvSpPr>
        <p:spPr bwMode="auto"/>
        <p:txBody>
          <a:bodyPr/>
          <a:lstStyle/>
          <a:p>
            <a:pPr>
              <a:defRPr/>
            </a:pPr>
            <a:endParaRPr lang="en-US"/>
          </a:p>
        </p:txBody>
      </p:sp>
      <p:sp>
        <p:nvSpPr>
          <p:cNvPr id="9" name="Slide Number Placeholder 8"/>
          <p:cNvSpPr>
            <a:spLocks noGrp="1"/>
          </p:cNvSpPr>
          <p:nvPr>
            <p:ph type="sldNum" sz="quarter" idx="12"/>
          </p:nvPr>
        </p:nvSpPr>
        <p:spPr bwMode="auto"/>
        <p:txBody>
          <a:bodyPr/>
          <a:lstStyle/>
          <a:p>
            <a:pPr>
              <a:defRPr/>
            </a:pPr>
            <a:fld id="{B6F15528-21DE-4FAA-801E-634DDDAF4B2B}"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itleOnly" userDrawn="1">
  <p:cSld name="Title Only">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US"/>
          </a:p>
        </p:txBody>
      </p:sp>
      <p:sp>
        <p:nvSpPr>
          <p:cNvPr id="3" name="Date Placeholder 2"/>
          <p:cNvSpPr>
            <a:spLocks noGrp="1"/>
          </p:cNvSpPr>
          <p:nvPr>
            <p:ph type="dt" sz="half" idx="10"/>
          </p:nvPr>
        </p:nvSpPr>
        <p:spPr bwMode="auto"/>
        <p:txBody>
          <a:bodyPr/>
          <a:lstStyle/>
          <a:p>
            <a:pPr>
              <a:defRPr/>
            </a:pPr>
            <a:fld id="{1D8BD707-D9CF-40AE-B4C6-C98DA3205C09}" type="datetimeFigureOut">
              <a:rPr lang="en-US"/>
              <a:t>8/1/2011</a:t>
            </a:fld>
            <a:endParaRPr lang="en-US"/>
          </a:p>
        </p:txBody>
      </p:sp>
      <p:sp>
        <p:nvSpPr>
          <p:cNvPr id="4" name="Footer Placeholder 3"/>
          <p:cNvSpPr>
            <a:spLocks noGrp="1"/>
          </p:cNvSpPr>
          <p:nvPr>
            <p:ph type="ftr" sz="quarter" idx="11"/>
          </p:nvPr>
        </p:nvSpPr>
        <p:spPr bwMode="auto"/>
        <p:txBody>
          <a:bodyPr/>
          <a:lstStyle/>
          <a:p>
            <a:pPr>
              <a:defRPr/>
            </a:pPr>
            <a:endParaRPr lang="en-US"/>
          </a:p>
        </p:txBody>
      </p:sp>
      <p:sp>
        <p:nvSpPr>
          <p:cNvPr id="5" name="Slide Number Placeholder 4"/>
          <p:cNvSpPr>
            <a:spLocks noGrp="1"/>
          </p:cNvSpPr>
          <p:nvPr>
            <p:ph type="sldNum" sz="quarter" idx="12"/>
          </p:nvPr>
        </p:nvSpPr>
        <p:spPr bwMode="auto"/>
        <p:txBody>
          <a:bodyPr/>
          <a:lstStyle/>
          <a:p>
            <a:pPr>
              <a:defRPr/>
            </a:pPr>
            <a:fld id="{B6F15528-21DE-4FAA-801E-634DDDAF4B2B}"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blank" userDrawn="1">
  <p:cSld name="Blank">
    <p:spTree>
      <p:nvGrpSpPr>
        <p:cNvPr id="1" name=""/>
        <p:cNvGrpSpPr/>
        <p:nvPr/>
      </p:nvGrpSpPr>
      <p:grpSpPr bwMode="auto">
        <a:xfrm>
          <a:off x="0" y="0"/>
          <a:ext cx="0" cy="0"/>
          <a:chOff x="0" y="0"/>
          <a:chExt cx="0" cy="0"/>
        </a:xfrm>
      </p:grpSpPr>
      <p:sp>
        <p:nvSpPr>
          <p:cNvPr id="2" name="Date Placeholder 1"/>
          <p:cNvSpPr>
            <a:spLocks noGrp="1"/>
          </p:cNvSpPr>
          <p:nvPr>
            <p:ph type="dt" sz="half" idx="10"/>
          </p:nvPr>
        </p:nvSpPr>
        <p:spPr bwMode="auto"/>
        <p:txBody>
          <a:bodyPr/>
          <a:lstStyle/>
          <a:p>
            <a:pPr>
              <a:defRPr/>
            </a:pPr>
            <a:fld id="{1D8BD707-D9CF-40AE-B4C6-C98DA3205C09}" type="datetimeFigureOut">
              <a:rPr lang="en-US"/>
              <a:t>8/1/2011</a:t>
            </a:fld>
            <a:endParaRPr lang="en-US"/>
          </a:p>
        </p:txBody>
      </p:sp>
      <p:sp>
        <p:nvSpPr>
          <p:cNvPr id="3" name="Footer Placeholder 2"/>
          <p:cNvSpPr>
            <a:spLocks noGrp="1"/>
          </p:cNvSpPr>
          <p:nvPr>
            <p:ph type="ftr" sz="quarter" idx="11"/>
          </p:nvPr>
        </p:nvSpPr>
        <p:spPr bwMode="auto"/>
        <p:txBody>
          <a:bodyPr/>
          <a:lstStyle/>
          <a:p>
            <a:pPr>
              <a:defRPr/>
            </a:pPr>
            <a:endParaRPr lang="en-US"/>
          </a:p>
        </p:txBody>
      </p:sp>
      <p:sp>
        <p:nvSpPr>
          <p:cNvPr id="4" name="Slide Number Placeholder 3"/>
          <p:cNvSpPr>
            <a:spLocks noGrp="1"/>
          </p:cNvSpPr>
          <p:nvPr>
            <p:ph type="sldNum" sz="quarter" idx="12"/>
          </p:nvPr>
        </p:nvSpPr>
        <p:spPr bwMode="auto"/>
        <p:txBody>
          <a:bodyPr/>
          <a:lstStyle/>
          <a:p>
            <a:pPr>
              <a:defRPr/>
            </a:pPr>
            <a:fld id="{B6F15528-21DE-4FAA-801E-634DDDAF4B2B}"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objTx" userDrawn="1">
  <p:cSld name="Content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457200" y="273050"/>
            <a:ext cx="3008313" cy="1162050"/>
          </a:xfrm>
        </p:spPr>
        <p:txBody>
          <a:bodyPr anchor="b"/>
          <a:lstStyle>
            <a:lvl1pPr algn="l">
              <a:defRPr sz="2000" b="1"/>
            </a:lvl1pPr>
          </a:lstStyle>
          <a:p>
            <a:pPr>
              <a:defRPr/>
            </a:pPr>
            <a:r>
              <a:rPr lang="en-US"/>
              <a:t>Click to edit Master title style</a:t>
            </a:r>
            <a:endParaRPr lang="en-US"/>
          </a:p>
        </p:txBody>
      </p:sp>
      <p:sp>
        <p:nvSpPr>
          <p:cNvPr id="3" name="Content Placeholder 2"/>
          <p:cNvSpPr>
            <a:spLocks noGrp="1"/>
          </p:cNvSpPr>
          <p:nvPr>
            <p:ph idx="1"/>
          </p:nvPr>
        </p:nvSpPr>
        <p:spPr bwMode="auto">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Text Placeholder 3"/>
          <p:cNvSpPr>
            <a:spLocks noGrp="1"/>
          </p:cNvSpPr>
          <p:nvPr>
            <p:ph type="body" sz="half" idx="2"/>
          </p:nvPr>
        </p:nvSpPr>
        <p:spPr bwMode="auto">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1D8BD707-D9CF-40AE-B4C6-C98DA3205C09}" type="datetimeFigureOut">
              <a:rPr lang="en-US"/>
              <a:t>8/1/2011</a:t>
            </a:fld>
            <a:endParaRPr lang="en-US"/>
          </a:p>
        </p:txBody>
      </p:sp>
      <p:sp>
        <p:nvSpPr>
          <p:cNvPr id="6" name="Footer Placeholder 5"/>
          <p:cNvSpPr>
            <a:spLocks noGrp="1"/>
          </p:cNvSpPr>
          <p:nvPr>
            <p:ph type="ftr" sz="quarter" idx="11"/>
          </p:nvPr>
        </p:nvSpPr>
        <p:spPr bwMode="auto"/>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B6F15528-21DE-4FAA-801E-634DDDAF4B2B}"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picTx" userDrawn="1">
  <p:cSld name="Picture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792288" y="4800600"/>
            <a:ext cx="5486400" cy="566738"/>
          </a:xfrm>
        </p:spPr>
        <p:txBody>
          <a:bodyPr anchor="b"/>
          <a:lstStyle>
            <a:lvl1pPr algn="l">
              <a:defRPr sz="2000" b="1"/>
            </a:lvl1pPr>
          </a:lstStyle>
          <a:p>
            <a:pPr>
              <a:defRPr/>
            </a:pPr>
            <a:r>
              <a:rPr lang="en-US"/>
              <a:t>Click to edit Master title style</a:t>
            </a:r>
            <a:endParaRPr lang="en-US"/>
          </a:p>
        </p:txBody>
      </p:sp>
      <p:sp>
        <p:nvSpPr>
          <p:cNvPr id="3" name="Picture Placeholder 2"/>
          <p:cNvSpPr>
            <a:spLocks noGrp="1"/>
          </p:cNvSpPr>
          <p:nvPr>
            <p:ph type="pic" idx="1"/>
          </p:nvPr>
        </p:nvSpPr>
        <p:spPr bwMode="auto">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endParaRPr lang="en-US"/>
          </a:p>
        </p:txBody>
      </p:sp>
      <p:sp>
        <p:nvSpPr>
          <p:cNvPr id="4" name="Text Placeholder 3"/>
          <p:cNvSpPr>
            <a:spLocks noGrp="1"/>
          </p:cNvSpPr>
          <p:nvPr>
            <p:ph type="body" sz="half" idx="2"/>
          </p:nvPr>
        </p:nvSpPr>
        <p:spPr bwMode="auto">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1D8BD707-D9CF-40AE-B4C6-C98DA3205C09}" type="datetimeFigureOut">
              <a:rPr lang="en-US"/>
              <a:t>8/1/2011</a:t>
            </a:fld>
            <a:endParaRPr lang="en-US"/>
          </a:p>
        </p:txBody>
      </p:sp>
      <p:sp>
        <p:nvSpPr>
          <p:cNvPr id="6" name="Footer Placeholder 5"/>
          <p:cNvSpPr>
            <a:spLocks noGrp="1"/>
          </p:cNvSpPr>
          <p:nvPr>
            <p:ph type="ftr" sz="quarter" idx="11"/>
          </p:nvPr>
        </p:nvSpPr>
        <p:spPr bwMode="auto"/>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B6F15528-21DE-4FAA-801E-634DDDAF4B2B}" type="slidenum">
              <a:rPr lang="en-US"/>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Ref idx="1001">
        <a:schemeClr val="bg1"/>
      </p:bgRef>
    </p:bg>
    <p:spTree>
      <p:nvGrpSpPr>
        <p:cNvPr id="1" name=""/>
        <p:cNvGrpSpPr/>
        <p:nvPr/>
      </p:nvGrpSpPr>
      <p:grpSpPr bwMode="auto">
        <a:xfrm>
          <a:off x="0" y="0"/>
          <a:ext cx="0" cy="0"/>
          <a:chOff x="0" y="0"/>
          <a:chExt cx="0" cy="0"/>
        </a:xfrm>
      </p:grpSpPr>
      <p:sp>
        <p:nvSpPr>
          <p:cNvPr id="2" name="Title Placeholder 1"/>
          <p:cNvSpPr>
            <a:spLocks noGrp="1"/>
          </p:cNvSpPr>
          <p:nvPr>
            <p:ph type="title"/>
          </p:nvPr>
        </p:nvSpPr>
        <p:spPr bwMode="auto">
          <a:xfrm>
            <a:off x="457200" y="274638"/>
            <a:ext cx="8229600" cy="1143000"/>
          </a:xfrm>
          <a:prstGeom prst="rect">
            <a:avLst/>
          </a:prstGeom>
        </p:spPr>
        <p:txBody>
          <a:bodyPr vert="horz" lIns="91440" tIns="45720" rIns="91440" bIns="45720" rtlCol="0" anchor="ctr">
            <a:normAutofit/>
          </a:bodyPr>
          <a:lstStyle/>
          <a:p>
            <a:pPr>
              <a:defRPr/>
            </a:pPr>
            <a:r>
              <a:rPr lang="en-US"/>
              <a:t>Click to edit Master title style</a:t>
            </a:r>
            <a:endParaRPr lang="en-US"/>
          </a:p>
        </p:txBody>
      </p:sp>
      <p:sp>
        <p:nvSpPr>
          <p:cNvPr id="3" name="Text Placeholder 2"/>
          <p:cNvSpPr>
            <a:spLocks noGrp="1"/>
          </p:cNvSpPr>
          <p:nvPr>
            <p:ph type="body" idx="1"/>
          </p:nvPr>
        </p:nvSpPr>
        <p:spPr bwMode="auto">
          <a:xfrm>
            <a:off x="457200" y="1600200"/>
            <a:ext cx="8229600" cy="4525963"/>
          </a:xfrm>
          <a:prstGeom prst="rect">
            <a:avLst/>
          </a:prstGeom>
        </p:spPr>
        <p:txBody>
          <a:bodyPr vert="horz" lIns="91440" tIns="45720" rIns="91440" bIns="45720" rtlCol="0">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Date Placeholder 3"/>
          <p:cNvSpPr>
            <a:spLocks noGrp="1"/>
          </p:cNvSpPr>
          <p:nvPr>
            <p:ph type="dt" sz="half" idx="2"/>
          </p:nvPr>
        </p:nvSpPr>
        <p:spPr bwMode="auto">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1D8BD707-D9CF-40AE-B4C6-C98DA3205C09}" type="datetimeFigureOut">
              <a:rPr lang="en-US"/>
              <a:t>8/1/2011</a:t>
            </a:fld>
            <a:endParaRPr lang="en-US"/>
          </a:p>
        </p:txBody>
      </p:sp>
      <p:sp>
        <p:nvSpPr>
          <p:cNvPr id="5" name="Footer Placeholder 4"/>
          <p:cNvSpPr>
            <a:spLocks noGrp="1"/>
          </p:cNvSpPr>
          <p:nvPr>
            <p:ph type="ftr" sz="quarter" idx="3"/>
          </p:nvPr>
        </p:nvSpPr>
        <p:spPr bwMode="auto">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bwMode="auto">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B6F15528-21DE-4FAA-801E-634DDDAF4B2B}" type="slidenum">
              <a:rPr lang="en-US"/>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a:spcBef>
          <a:spcPts val="0"/>
        </a:spcBef>
        <a:buNone/>
        <a:defRPr sz="4400">
          <a:solidFill>
            <a:schemeClr val="tx1"/>
          </a:solidFill>
          <a:latin typeface="+mj-lt"/>
          <a:ea typeface="+mj-ea"/>
          <a:cs typeface="+mj-cs"/>
        </a:defRPr>
      </a:lvl1pPr>
    </p:titleStyle>
    <p:bodyStyle>
      <a:lvl1pPr marL="342900" indent="-342900" algn="l" defTabSz="914400">
        <a:spcBef>
          <a:spcPts val="0"/>
        </a:spcBef>
        <a:buFont typeface="Arial"/>
        <a:buChar char="•"/>
        <a:defRPr sz="3200">
          <a:solidFill>
            <a:schemeClr val="tx1"/>
          </a:solidFill>
          <a:latin typeface="+mn-lt"/>
          <a:ea typeface="+mn-ea"/>
          <a:cs typeface="+mn-cs"/>
        </a:defRPr>
      </a:lvl1pPr>
      <a:lvl2pPr marL="742950" indent="-285750" algn="l" defTabSz="914400">
        <a:spcBef>
          <a:spcPts val="0"/>
        </a:spcBef>
        <a:buFont typeface="Arial"/>
        <a:buChar char="–"/>
        <a:defRPr sz="2800">
          <a:solidFill>
            <a:schemeClr val="tx1"/>
          </a:solidFill>
          <a:latin typeface="+mn-lt"/>
          <a:ea typeface="+mn-ea"/>
          <a:cs typeface="+mn-cs"/>
        </a:defRPr>
      </a:lvl2pPr>
      <a:lvl3pPr marL="1143000" indent="-228600" algn="l" defTabSz="914400">
        <a:spcBef>
          <a:spcPts val="0"/>
        </a:spcBef>
        <a:buFont typeface="Arial"/>
        <a:buChar char="•"/>
        <a:defRPr sz="2400">
          <a:solidFill>
            <a:schemeClr val="tx1"/>
          </a:solidFill>
          <a:latin typeface="+mn-lt"/>
          <a:ea typeface="+mn-ea"/>
          <a:cs typeface="+mn-cs"/>
        </a:defRPr>
      </a:lvl3pPr>
      <a:lvl4pPr marL="1600200" indent="-228600" algn="l" defTabSz="914400">
        <a:spcBef>
          <a:spcPts val="0"/>
        </a:spcBef>
        <a:buFont typeface="Arial"/>
        <a:buChar char="–"/>
        <a:defRPr sz="2000">
          <a:solidFill>
            <a:schemeClr val="tx1"/>
          </a:solidFill>
          <a:latin typeface="+mn-lt"/>
          <a:ea typeface="+mn-ea"/>
          <a:cs typeface="+mn-cs"/>
        </a:defRPr>
      </a:lvl4pPr>
      <a:lvl5pPr marL="2057400" indent="-228600" algn="l" defTabSz="914400">
        <a:spcBef>
          <a:spcPts val="0"/>
        </a:spcBef>
        <a:buFont typeface="Arial"/>
        <a:buChar char="»"/>
        <a:defRPr sz="2000">
          <a:solidFill>
            <a:schemeClr val="tx1"/>
          </a:solidFill>
          <a:latin typeface="+mn-lt"/>
          <a:ea typeface="+mn-ea"/>
          <a:cs typeface="+mn-cs"/>
        </a:defRPr>
      </a:lvl5pPr>
      <a:lvl6pPr marL="2514600" indent="-228600" algn="l" defTabSz="914400">
        <a:spcBef>
          <a:spcPts val="0"/>
        </a:spcBef>
        <a:buFont typeface="Arial"/>
        <a:buChar char="•"/>
        <a:defRPr sz="2000">
          <a:solidFill>
            <a:schemeClr val="tx1"/>
          </a:solidFill>
          <a:latin typeface="+mn-lt"/>
          <a:ea typeface="+mn-ea"/>
          <a:cs typeface="+mn-cs"/>
        </a:defRPr>
      </a:lvl6pPr>
      <a:lvl7pPr marL="2971800" indent="-228600" algn="l" defTabSz="914400">
        <a:spcBef>
          <a:spcPts val="0"/>
        </a:spcBef>
        <a:buFont typeface="Arial"/>
        <a:buChar char="•"/>
        <a:defRPr sz="2000">
          <a:solidFill>
            <a:schemeClr val="tx1"/>
          </a:solidFill>
          <a:latin typeface="+mn-lt"/>
          <a:ea typeface="+mn-ea"/>
          <a:cs typeface="+mn-cs"/>
        </a:defRPr>
      </a:lvl7pPr>
      <a:lvl8pPr marL="3429000" indent="-228600" algn="l" defTabSz="914400">
        <a:spcBef>
          <a:spcPts val="0"/>
        </a:spcBef>
        <a:buFont typeface="Arial"/>
        <a:buChar char="•"/>
        <a:defRPr sz="2000">
          <a:solidFill>
            <a:schemeClr val="tx1"/>
          </a:solidFill>
          <a:latin typeface="+mn-lt"/>
          <a:ea typeface="+mn-ea"/>
          <a:cs typeface="+mn-cs"/>
        </a:defRPr>
      </a:lvl8pPr>
      <a:lvl9pPr marL="3886200" indent="-228600" algn="l" defTabSz="914400">
        <a:spcBef>
          <a:spcPts val="0"/>
        </a:spcBef>
        <a:buFont typeface="Arial"/>
        <a:buChar char="•"/>
        <a:defRPr sz="2000">
          <a:solidFill>
            <a:schemeClr val="tx1"/>
          </a:solidFill>
          <a:latin typeface="+mn-lt"/>
          <a:ea typeface="+mn-ea"/>
          <a:cs typeface="+mn-cs"/>
        </a:defRPr>
      </a:lvl9pPr>
    </p:bodyStyle>
    <p:other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media1.svg"/><Relationship Id="rId5" Type="http://schemas.openxmlformats.org/officeDocument/2006/relationships/image" Target="../media/image2.png"/><Relationship Id="rId6" Type="http://schemas.openxmlformats.org/officeDocument/2006/relationships/image" Target="../media/media2.sv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6.jpg"/><Relationship Id="rId4" Type="http://schemas.openxmlformats.org/officeDocument/2006/relationships/image" Target="../media/image2.png"/><Relationship Id="rId5" Type="http://schemas.openxmlformats.org/officeDocument/2006/relationships/image" Target="../media/image3.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7.jpg"/><Relationship Id="rId4" Type="http://schemas.openxmlformats.org/officeDocument/2006/relationships/image" Target="../media/image4.png"/><Relationship Id="rId5" Type="http://schemas.openxmlformats.org/officeDocument/2006/relationships/image" Target="../media/image3.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7.jpg"/><Relationship Id="rId4" Type="http://schemas.openxmlformats.org/officeDocument/2006/relationships/image" Target="../media/image2.png"/><Relationship Id="rId5" Type="http://schemas.openxmlformats.org/officeDocument/2006/relationships/image" Target="../media/image3.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media6.svg"/><Relationship Id="rId5" Type="http://schemas.openxmlformats.org/officeDocument/2006/relationships/image" Target="../media/image4.png"/><Relationship Id="rId6" Type="http://schemas.openxmlformats.org/officeDocument/2006/relationships/image" Target="../media/image3.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media7.svg"/><Relationship Id="rId5" Type="http://schemas.openxmlformats.org/officeDocument/2006/relationships/image" Target="../media/image17.png"/><Relationship Id="rId6" Type="http://schemas.openxmlformats.org/officeDocument/2006/relationships/image" Target="../media/media8.svg"/><Relationship Id="rId7" Type="http://schemas.openxmlformats.org/officeDocument/2006/relationships/image" Target="../media/image2.png"/><Relationship Id="rId8" Type="http://schemas.openxmlformats.org/officeDocument/2006/relationships/image" Target="../media/image3.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hyperlink" Target="https://github.com/sanatan-dive/pec-hackathon" TargetMode="External"/><Relationship Id="rId4" Type="http://schemas.openxmlformats.org/officeDocument/2006/relationships/image" Target="../media/image4.png"/><Relationship Id="rId5" Type="http://schemas.openxmlformats.org/officeDocument/2006/relationships/image" Target="../media/image3.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media3.svg"/><Relationship Id="rId5" Type="http://schemas.openxmlformats.org/officeDocument/2006/relationships/image" Target="../media/image4.png"/><Relationship Id="rId6" Type="http://schemas.openxmlformats.org/officeDocument/2006/relationships/image" Target="../media/media4.svg"/><Relationship Id="rId7" Type="http://schemas.openxmlformats.org/officeDocument/2006/relationships/hyperlink" Target="https://github.com/sanatan-dive/pec-hackathon" TargetMode="Externa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5.gif"/><Relationship Id="rId5" Type="http://schemas.openxmlformats.org/officeDocument/2006/relationships/image" Target="../media/image4.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6.jpg"/><Relationship Id="rId4" Type="http://schemas.openxmlformats.org/officeDocument/2006/relationships/image" Target="../media/image7.jpg"/><Relationship Id="rId5" Type="http://schemas.openxmlformats.org/officeDocument/2006/relationships/image" Target="../media/image8.jpg"/><Relationship Id="rId6" Type="http://schemas.openxmlformats.org/officeDocument/2006/relationships/image" Target="../media/image9.jpg"/><Relationship Id="rId7" Type="http://schemas.openxmlformats.org/officeDocument/2006/relationships/image" Target="../media/image2.png"/><Relationship Id="rId8" Type="http://schemas.openxmlformats.org/officeDocument/2006/relationships/image" Target="../media/image3.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0.jpg"/><Relationship Id="rId4" Type="http://schemas.openxmlformats.org/officeDocument/2006/relationships/image" Target="../media/image11.jpg"/><Relationship Id="rId5" Type="http://schemas.openxmlformats.org/officeDocument/2006/relationships/image" Target="../media/image4.png"/><Relationship Id="rId6" Type="http://schemas.openxmlformats.org/officeDocument/2006/relationships/image" Target="../media/image3.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2.jpg"/><Relationship Id="rId4" Type="http://schemas.openxmlformats.org/officeDocument/2006/relationships/image" Target="../media/image13.jpg"/><Relationship Id="rId5" Type="http://schemas.openxmlformats.org/officeDocument/2006/relationships/image" Target="../media/image14.png"/><Relationship Id="rId6" Type="http://schemas.openxmlformats.org/officeDocument/2006/relationships/image" Target="../media/media5.svg"/><Relationship Id="rId7" Type="http://schemas.openxmlformats.org/officeDocument/2006/relationships/image" Target="../media/image2.png"/><Relationship Id="rId8" Type="http://schemas.openxmlformats.org/officeDocument/2006/relationships/image" Target="../media/image3.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7.jpg"/><Relationship Id="rId4" Type="http://schemas.openxmlformats.org/officeDocument/2006/relationships/image" Target="../media/image4.png"/><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gradFill>
          <a:gsLst>
            <a:gs pos="0">
              <a:srgbClr val="000000">
                <a:alpha val="100000"/>
              </a:srgbClr>
            </a:gs>
            <a:gs pos="100000">
              <a:srgbClr val="3533CD">
                <a:alpha val="100000"/>
              </a:srgbClr>
            </a:gs>
          </a:gsLst>
          <a:lin ang="0" scaled="1"/>
        </a:gradFill>
      </p:bgPr>
    </p:bg>
    <p:spTree>
      <p:nvGrpSpPr>
        <p:cNvPr id="1" name=""/>
        <p:cNvGrpSpPr/>
        <p:nvPr/>
      </p:nvGrpSpPr>
      <p:grpSpPr bwMode="auto">
        <a:xfrm>
          <a:off x="0" y="0"/>
          <a:ext cx="0" cy="0"/>
          <a:chOff x="0" y="0"/>
          <a:chExt cx="0" cy="0"/>
        </a:xfrm>
      </p:grpSpPr>
      <p:grpSp>
        <p:nvGrpSpPr>
          <p:cNvPr id="2" name="Group 2"/>
          <p:cNvGrpSpPr/>
          <p:nvPr/>
        </p:nvGrpSpPr>
        <p:grpSpPr bwMode="auto">
          <a:xfrm rot="0">
            <a:off x="5181600" y="-2681288"/>
            <a:ext cx="15649575" cy="15649575"/>
            <a:chOff x="0" y="0"/>
            <a:chExt cx="812800" cy="812800"/>
          </a:xfrm>
        </p:grpSpPr>
        <p:sp>
          <p:nvSpPr>
            <p:cNvPr id="3" name="Freeform 3"/>
            <p:cNvSpPr/>
            <p:nvPr/>
          </p:nvSpPr>
          <p:spPr bwMode="auto">
            <a:xfrm rot="0" flipH="0" flipV="0">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9D9"/>
            </a:solidFill>
          </p:spPr>
        </p:sp>
        <p:sp>
          <p:nvSpPr>
            <p:cNvPr id="4" name="TextBox 4"/>
            <p:cNvSpPr txBox="1"/>
            <p:nvPr/>
          </p:nvSpPr>
          <p:spPr bwMode="auto">
            <a:xfrm>
              <a:off x="76200" y="76200"/>
              <a:ext cx="660400" cy="660400"/>
            </a:xfrm>
            <a:prstGeom prst="rect">
              <a:avLst/>
            </a:prstGeom>
            <a:grpFill/>
          </p:spPr>
          <p:txBody>
            <a:bodyPr lIns="50800" tIns="50800" rIns="50800" bIns="50800" rtlCol="0" anchor="ctr"/>
            <a:lstStyle/>
            <a:p>
              <a:pPr algn="ctr">
                <a:lnSpc>
                  <a:spcPts val="1917"/>
                </a:lnSpc>
                <a:defRPr/>
              </a:pPr>
              <a:endParaRPr/>
            </a:p>
          </p:txBody>
        </p:sp>
      </p:grpSp>
      <p:grpSp>
        <p:nvGrpSpPr>
          <p:cNvPr id="5" name="Group 5"/>
          <p:cNvGrpSpPr/>
          <p:nvPr/>
        </p:nvGrpSpPr>
        <p:grpSpPr bwMode="auto">
          <a:xfrm rot="0">
            <a:off x="7562850" y="-2681288"/>
            <a:ext cx="15649575" cy="15649575"/>
            <a:chOff x="0" y="0"/>
            <a:chExt cx="812800" cy="812800"/>
          </a:xfrm>
        </p:grpSpPr>
        <p:sp>
          <p:nvSpPr>
            <p:cNvPr id="6" name="Freeform 6"/>
            <p:cNvSpPr/>
            <p:nvPr/>
          </p:nvSpPr>
          <p:spPr bwMode="auto">
            <a:xfrm rot="0" flipH="0" flipV="0">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F6F6"/>
            </a:solidFill>
          </p:spPr>
        </p:sp>
        <p:sp>
          <p:nvSpPr>
            <p:cNvPr id="7" name="TextBox 7"/>
            <p:cNvSpPr txBox="1"/>
            <p:nvPr/>
          </p:nvSpPr>
          <p:spPr bwMode="auto">
            <a:xfrm>
              <a:off x="76200" y="76200"/>
              <a:ext cx="660400" cy="660400"/>
            </a:xfrm>
            <a:prstGeom prst="rect">
              <a:avLst/>
            </a:prstGeom>
            <a:grpFill/>
          </p:spPr>
          <p:txBody>
            <a:bodyPr lIns="50800" tIns="50800" rIns="50800" bIns="50800" rtlCol="0" anchor="ctr"/>
            <a:lstStyle/>
            <a:p>
              <a:pPr algn="ctr">
                <a:lnSpc>
                  <a:spcPts val="1917"/>
                </a:lnSpc>
                <a:defRPr/>
              </a:pPr>
              <a:endParaRPr/>
            </a:p>
          </p:txBody>
        </p:sp>
      </p:grpSp>
      <p:sp>
        <p:nvSpPr>
          <p:cNvPr id="8" name="Freeform 8"/>
          <p:cNvSpPr/>
          <p:nvPr/>
        </p:nvSpPr>
        <p:spPr bwMode="auto">
          <a:xfrm rot="0" flipH="0" flipV="0">
            <a:off x="8537787" y="2751007"/>
            <a:ext cx="752264" cy="627798"/>
          </a:xfrm>
          <a:custGeom>
            <a:avLst/>
            <a:gdLst/>
            <a:ahLst/>
            <a:cxnLst/>
            <a:rect l="l" t="t" r="r" b="b"/>
            <a:pathLst>
              <a:path w="752264" h="627798" fill="norm" stroke="1" extrusionOk="0">
                <a:moveTo>
                  <a:pt x="0" y="0"/>
                </a:moveTo>
                <a:lnTo>
                  <a:pt x="752264" y="0"/>
                </a:lnTo>
                <a:lnTo>
                  <a:pt x="752264" y="627799"/>
                </a:lnTo>
                <a:lnTo>
                  <a:pt x="0" y="627799"/>
                </a:lnTo>
                <a:lnTo>
                  <a:pt x="0" y="0"/>
                </a:lnTo>
                <a:close/>
              </a:path>
            </a:pathLst>
          </a:custGeom>
          <a:blipFill>
            <a:blip r:embed="rId3"/>
            <a:srcRect l="0" t="0" r="0" b="0"/>
            <a:stretch/>
          </a:blipFill>
        </p:spPr>
      </p:sp>
      <p:sp>
        <p:nvSpPr>
          <p:cNvPr id="9" name="Freeform 9"/>
          <p:cNvSpPr/>
          <p:nvPr/>
        </p:nvSpPr>
        <p:spPr bwMode="auto">
          <a:xfrm rot="0" flipH="0" flipV="0">
            <a:off x="17582821" y="561172"/>
            <a:ext cx="413022" cy="413022"/>
          </a:xfrm>
          <a:custGeom>
            <a:avLst/>
            <a:gdLst/>
            <a:ahLst/>
            <a:cxnLst/>
            <a:rect l="l" t="t" r="r" b="b"/>
            <a:pathLst>
              <a:path w="413022" h="413022" fill="norm" stroke="1" extrusionOk="0">
                <a:moveTo>
                  <a:pt x="0" y="0"/>
                </a:moveTo>
                <a:lnTo>
                  <a:pt x="413023" y="0"/>
                </a:lnTo>
                <a:lnTo>
                  <a:pt x="413023" y="413022"/>
                </a:lnTo>
                <a:lnTo>
                  <a:pt x="0" y="413022"/>
                </a:lnTo>
                <a:lnTo>
                  <a:pt x="0" y="0"/>
                </a:lnTo>
                <a:close/>
              </a:path>
            </a:pathLst>
          </a:custGeom>
          <a:blipFill>
            <a:blip r:embed="rId5"/>
            <a:srcRect l="0" t="0" r="0" b="0"/>
            <a:stretch/>
          </a:blipFill>
        </p:spPr>
      </p:sp>
      <p:sp>
        <p:nvSpPr>
          <p:cNvPr id="10" name="TextBox 10"/>
          <p:cNvSpPr txBox="1"/>
          <p:nvPr/>
        </p:nvSpPr>
        <p:spPr bwMode="auto">
          <a:xfrm rot="0">
            <a:off x="8535665" y="4122112"/>
            <a:ext cx="13268325" cy="3941378"/>
          </a:xfrm>
          <a:prstGeom prst="rect">
            <a:avLst/>
          </a:prstGeom>
        </p:spPr>
        <p:txBody>
          <a:bodyPr lIns="0" tIns="0" rIns="0" bIns="0" rtlCol="0" anchor="t">
            <a:spAutoFit/>
          </a:bodyPr>
          <a:lstStyle/>
          <a:p>
            <a:pPr algn="l">
              <a:lnSpc>
                <a:spcPts val="8640"/>
              </a:lnSpc>
              <a:defRPr/>
            </a:pPr>
            <a:r>
              <a:rPr lang="en-US" sz="8000">
                <a:solidFill>
                  <a:srgbClr val="295BBE"/>
                </a:solidFill>
                <a:latin typeface="Poppins Light"/>
                <a:ea typeface="Poppins Light"/>
                <a:cs typeface="Poppins Light"/>
              </a:rPr>
              <a:t>Start Your Entrepreneurship</a:t>
            </a:r>
            <a:endParaRPr/>
          </a:p>
          <a:p>
            <a:pPr algn="l">
              <a:lnSpc>
                <a:spcPts val="12680"/>
              </a:lnSpc>
              <a:spcBef>
                <a:spcPts val="0"/>
              </a:spcBef>
              <a:defRPr/>
            </a:pPr>
            <a:endParaRPr/>
          </a:p>
        </p:txBody>
      </p:sp>
      <p:sp>
        <p:nvSpPr>
          <p:cNvPr id="11" name="TextBox 11"/>
          <p:cNvSpPr txBox="1"/>
          <p:nvPr/>
        </p:nvSpPr>
        <p:spPr bwMode="auto">
          <a:xfrm rot="0">
            <a:off x="8535665" y="6307967"/>
            <a:ext cx="12012413" cy="2716530"/>
          </a:xfrm>
          <a:prstGeom prst="rect">
            <a:avLst/>
          </a:prstGeom>
        </p:spPr>
        <p:txBody>
          <a:bodyPr lIns="0" tIns="0" rIns="0" bIns="0" rtlCol="0" anchor="t">
            <a:spAutoFit/>
          </a:bodyPr>
          <a:lstStyle/>
          <a:p>
            <a:pPr algn="l">
              <a:lnSpc>
                <a:spcPts val="10260"/>
              </a:lnSpc>
              <a:defRPr/>
            </a:pPr>
            <a:r>
              <a:rPr lang="en-US" sz="9500" b="1">
                <a:solidFill>
                  <a:srgbClr val="295BBE"/>
                </a:solidFill>
                <a:latin typeface="Poppins Bold"/>
                <a:ea typeface="Poppins Bold"/>
                <a:cs typeface="Poppins Bold"/>
              </a:rPr>
              <a:t>Journey Today</a:t>
            </a:r>
            <a:endParaRPr/>
          </a:p>
          <a:p>
            <a:pPr algn="l">
              <a:lnSpc>
                <a:spcPts val="10260"/>
              </a:lnSpc>
              <a:spcBef>
                <a:spcPts val="0"/>
              </a:spcBef>
              <a:defRPr/>
            </a:pPr>
            <a:endParaRPr/>
          </a:p>
        </p:txBody>
      </p:sp>
      <p:sp>
        <p:nvSpPr>
          <p:cNvPr id="12" name="TextBox 12"/>
          <p:cNvSpPr txBox="1"/>
          <p:nvPr/>
        </p:nvSpPr>
        <p:spPr bwMode="auto">
          <a:xfrm rot="0">
            <a:off x="9640354" y="2760531"/>
            <a:ext cx="5253943" cy="663413"/>
          </a:xfrm>
          <a:prstGeom prst="rect">
            <a:avLst/>
          </a:prstGeom>
        </p:spPr>
        <p:txBody>
          <a:bodyPr lIns="0" tIns="0" rIns="0" bIns="0" rtlCol="0" anchor="t">
            <a:spAutoFit/>
          </a:bodyPr>
          <a:lstStyle/>
          <a:p>
            <a:pPr algn="l">
              <a:lnSpc>
                <a:spcPts val="4782"/>
              </a:lnSpc>
              <a:spcBef>
                <a:spcPts val="0"/>
              </a:spcBef>
              <a:defRPr/>
            </a:pPr>
            <a:r>
              <a:rPr lang="en-US" sz="4450">
                <a:solidFill>
                  <a:srgbClr val="9FCDFF"/>
                </a:solidFill>
                <a:latin typeface="Poppins"/>
                <a:ea typeface="Poppins"/>
                <a:cs typeface="Poppins"/>
              </a:rPr>
              <a:t>Team HackX</a:t>
            </a:r>
            <a:endParaRPr/>
          </a:p>
        </p:txBody>
      </p:sp>
      <p:sp>
        <p:nvSpPr>
          <p:cNvPr id="13" name="TextBox 13"/>
          <p:cNvSpPr txBox="1"/>
          <p:nvPr/>
        </p:nvSpPr>
        <p:spPr bwMode="auto">
          <a:xfrm rot="5400000">
            <a:off x="17336912" y="9029381"/>
            <a:ext cx="936679" cy="272173"/>
          </a:xfrm>
          <a:prstGeom prst="rect">
            <a:avLst/>
          </a:prstGeom>
        </p:spPr>
        <p:txBody>
          <a:bodyPr lIns="0" tIns="0" rIns="0" bIns="0" rtlCol="0" anchor="t">
            <a:spAutoFit/>
          </a:bodyPr>
          <a:lstStyle/>
          <a:p>
            <a:pPr algn="l">
              <a:lnSpc>
                <a:spcPts val="1934"/>
              </a:lnSpc>
              <a:spcBef>
                <a:spcPts val="0"/>
              </a:spcBef>
              <a:defRPr/>
            </a:pPr>
            <a:r>
              <a:rPr lang="en-US" sz="1800">
                <a:solidFill>
                  <a:srgbClr val="295BBE"/>
                </a:solidFill>
                <a:latin typeface="Poppins"/>
                <a:ea typeface="Poppins"/>
                <a:cs typeface="Poppins"/>
              </a:rPr>
              <a:t>page 1</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extBox 2"/>
          <p:cNvSpPr txBox="1"/>
          <p:nvPr/>
        </p:nvSpPr>
        <p:spPr bwMode="auto">
          <a:xfrm rot="0">
            <a:off x="9323709" y="2006692"/>
            <a:ext cx="6444239" cy="1300807"/>
          </a:xfrm>
          <a:prstGeom prst="rect">
            <a:avLst/>
          </a:prstGeom>
        </p:spPr>
        <p:txBody>
          <a:bodyPr lIns="0" tIns="0" rIns="0" bIns="0" rtlCol="0" anchor="t">
            <a:spAutoFit/>
          </a:bodyPr>
          <a:lstStyle/>
          <a:p>
            <a:pPr algn="l">
              <a:lnSpc>
                <a:spcPts val="9391"/>
              </a:lnSpc>
              <a:spcBef>
                <a:spcPts val="0"/>
              </a:spcBef>
              <a:defRPr/>
            </a:pPr>
            <a:r>
              <a:rPr lang="en-US" sz="8700">
                <a:solidFill>
                  <a:srgbClr val="295BBE"/>
                </a:solidFill>
                <a:latin typeface="Poppins"/>
                <a:ea typeface="Poppins"/>
                <a:cs typeface="Poppins"/>
              </a:rPr>
              <a:t>Traction &amp; </a:t>
            </a:r>
            <a:endParaRPr/>
          </a:p>
        </p:txBody>
      </p:sp>
      <p:sp>
        <p:nvSpPr>
          <p:cNvPr id="3" name="TextBox 3"/>
          <p:cNvSpPr txBox="1"/>
          <p:nvPr/>
        </p:nvSpPr>
        <p:spPr bwMode="auto">
          <a:xfrm rot="0">
            <a:off x="9323709" y="2932537"/>
            <a:ext cx="6444239" cy="1300807"/>
          </a:xfrm>
          <a:prstGeom prst="rect">
            <a:avLst/>
          </a:prstGeom>
        </p:spPr>
        <p:txBody>
          <a:bodyPr lIns="0" tIns="0" rIns="0" bIns="0" rtlCol="0" anchor="t">
            <a:spAutoFit/>
          </a:bodyPr>
          <a:lstStyle/>
          <a:p>
            <a:pPr algn="l">
              <a:lnSpc>
                <a:spcPts val="9391"/>
              </a:lnSpc>
              <a:spcBef>
                <a:spcPts val="0"/>
              </a:spcBef>
              <a:defRPr/>
            </a:pPr>
            <a:r>
              <a:rPr lang="en-US" sz="8700" b="1">
                <a:solidFill>
                  <a:srgbClr val="295BBE"/>
                </a:solidFill>
                <a:latin typeface="Poppins Bold"/>
                <a:ea typeface="Poppins Bold"/>
                <a:cs typeface="Poppins Bold"/>
              </a:rPr>
              <a:t>Milestones</a:t>
            </a:r>
            <a:endParaRPr/>
          </a:p>
        </p:txBody>
      </p:sp>
      <p:sp>
        <p:nvSpPr>
          <p:cNvPr id="4" name="TextBox 4"/>
          <p:cNvSpPr txBox="1"/>
          <p:nvPr/>
        </p:nvSpPr>
        <p:spPr bwMode="auto">
          <a:xfrm rot="5400000">
            <a:off x="17336912" y="9029381"/>
            <a:ext cx="936679" cy="272173"/>
          </a:xfrm>
          <a:prstGeom prst="rect">
            <a:avLst/>
          </a:prstGeom>
        </p:spPr>
        <p:txBody>
          <a:bodyPr lIns="0" tIns="0" rIns="0" bIns="0" rtlCol="0" anchor="t">
            <a:spAutoFit/>
          </a:bodyPr>
          <a:lstStyle/>
          <a:p>
            <a:pPr algn="l">
              <a:lnSpc>
                <a:spcPts val="1934"/>
              </a:lnSpc>
              <a:spcBef>
                <a:spcPts val="0"/>
              </a:spcBef>
              <a:defRPr/>
            </a:pPr>
            <a:r>
              <a:rPr lang="en-US" sz="1800">
                <a:solidFill>
                  <a:srgbClr val="295BBE"/>
                </a:solidFill>
                <a:latin typeface="Poppins"/>
                <a:ea typeface="Poppins"/>
                <a:cs typeface="Poppins"/>
              </a:rPr>
              <a:t>page 10</a:t>
            </a:r>
            <a:endParaRPr/>
          </a:p>
        </p:txBody>
      </p:sp>
      <p:sp>
        <p:nvSpPr>
          <p:cNvPr id="5" name="TextBox 5"/>
          <p:cNvSpPr txBox="1"/>
          <p:nvPr/>
        </p:nvSpPr>
        <p:spPr bwMode="auto">
          <a:xfrm rot="0">
            <a:off x="1273848" y="1579958"/>
            <a:ext cx="7804669" cy="8053849"/>
          </a:xfrm>
          <a:prstGeom prst="rect">
            <a:avLst/>
          </a:prstGeom>
        </p:spPr>
        <p:txBody>
          <a:bodyPr lIns="0" tIns="0" rIns="0" bIns="0" rtlCol="0" anchor="t">
            <a:spAutoFit/>
          </a:bodyPr>
          <a:lstStyle/>
          <a:p>
            <a:pPr algn="just">
              <a:lnSpc>
                <a:spcPts val="2441"/>
              </a:lnSpc>
              <a:defRPr/>
            </a:pPr>
            <a:r>
              <a:rPr lang="en-US" sz="2250">
                <a:solidFill>
                  <a:srgbClr val="295BBE"/>
                </a:solidFill>
                <a:latin typeface="Poppins"/>
                <a:ea typeface="Poppins"/>
                <a:cs typeface="Poppins"/>
              </a:rPr>
              <a:t>Since its inception, our platform has experienced remarkable user growth and engagement, reaching thousands of active users within just a few months. With a steady increase in sign-ups and platform interactions, we have maintained an impressive month-over-month growth rate, demonstrating strong demand and user retention.</a:t>
            </a:r>
            <a:endParaRPr/>
          </a:p>
          <a:p>
            <a:pPr algn="just">
              <a:lnSpc>
                <a:spcPts val="2441"/>
              </a:lnSpc>
              <a:defRPr/>
            </a:pPr>
            <a:endParaRPr/>
          </a:p>
          <a:p>
            <a:pPr algn="just">
              <a:lnSpc>
                <a:spcPts val="2441"/>
              </a:lnSpc>
              <a:defRPr/>
            </a:pPr>
            <a:r>
              <a:rPr lang="en-US" sz="2250">
                <a:solidFill>
                  <a:srgbClr val="295BBE"/>
                </a:solidFill>
                <a:latin typeface="Poppins"/>
                <a:ea typeface="Poppins"/>
                <a:cs typeface="Poppins"/>
              </a:rPr>
              <a:t>To enhance our offerings and expand our reach, we have forged strategic partnerships with top incubators, accelerators, and investors who provide invaluable support to startups. Additionally, our collaboration with key industry players has allowed us to integrate essential resources, making our platform a one-stop solution for entrepreneurs.</a:t>
            </a:r>
            <a:endParaRPr/>
          </a:p>
          <a:p>
            <a:pPr algn="just">
              <a:lnSpc>
                <a:spcPts val="2441"/>
              </a:lnSpc>
              <a:defRPr/>
            </a:pPr>
            <a:endParaRPr/>
          </a:p>
          <a:p>
            <a:pPr algn="just">
              <a:lnSpc>
                <a:spcPts val="2441"/>
              </a:lnSpc>
              <a:defRPr/>
            </a:pPr>
            <a:r>
              <a:rPr lang="en-US" sz="2250">
                <a:solidFill>
                  <a:srgbClr val="295BBE"/>
                </a:solidFill>
                <a:latin typeface="Poppins"/>
                <a:ea typeface="Poppins"/>
                <a:cs typeface="Poppins"/>
              </a:rPr>
              <a:t>On the financial front, we successfully secured a significant amount in pre-seed and seed funding from renowned investors, which has enabled us to accelerate our product development and market expansion. Our monetization strategies have already started yielding results, with early revenue generation from premium services, further validating our business model.</a:t>
            </a:r>
            <a:endParaRPr/>
          </a:p>
          <a:p>
            <a:pPr algn="just">
              <a:lnSpc>
                <a:spcPts val="2441"/>
              </a:lnSpc>
              <a:defRPr/>
            </a:pPr>
            <a:endParaRPr/>
          </a:p>
          <a:p>
            <a:pPr algn="just">
              <a:lnSpc>
                <a:spcPts val="2441"/>
              </a:lnSpc>
              <a:spcBef>
                <a:spcPts val="0"/>
              </a:spcBef>
              <a:defRPr/>
            </a:pPr>
            <a:endParaRPr/>
          </a:p>
        </p:txBody>
      </p:sp>
      <p:grpSp>
        <p:nvGrpSpPr>
          <p:cNvPr id="6" name="Group 6"/>
          <p:cNvGrpSpPr/>
          <p:nvPr/>
        </p:nvGrpSpPr>
        <p:grpSpPr bwMode="auto">
          <a:xfrm rot="0">
            <a:off x="9269016" y="4233345"/>
            <a:ext cx="9806890" cy="4095649"/>
            <a:chOff x="0" y="0"/>
            <a:chExt cx="2421998" cy="1011499"/>
          </a:xfrm>
        </p:grpSpPr>
        <p:sp>
          <p:nvSpPr>
            <p:cNvPr id="7" name="Freeform 7"/>
            <p:cNvSpPr/>
            <p:nvPr/>
          </p:nvSpPr>
          <p:spPr bwMode="auto">
            <a:xfrm rot="0" flipH="0" flipV="0">
              <a:off x="0" y="0"/>
              <a:ext cx="2421998" cy="1011499"/>
            </a:xfrm>
            <a:custGeom>
              <a:avLst/>
              <a:gdLst/>
              <a:ahLst/>
              <a:cxnLst/>
              <a:rect l="l" t="t" r="r" b="b"/>
              <a:pathLst>
                <a:path w="2421998" h="1011499" fill="norm" stroke="1" extrusionOk="0">
                  <a:moveTo>
                    <a:pt x="18157" y="0"/>
                  </a:moveTo>
                  <a:lnTo>
                    <a:pt x="2403841" y="0"/>
                  </a:lnTo>
                  <a:cubicBezTo>
                    <a:pt x="2413869" y="0"/>
                    <a:pt x="2421998" y="8129"/>
                    <a:pt x="2421998" y="18157"/>
                  </a:cubicBezTo>
                  <a:lnTo>
                    <a:pt x="2421998" y="993341"/>
                  </a:lnTo>
                  <a:cubicBezTo>
                    <a:pt x="2421998" y="1003369"/>
                    <a:pt x="2413869" y="1011499"/>
                    <a:pt x="2403841" y="1011499"/>
                  </a:cubicBezTo>
                  <a:lnTo>
                    <a:pt x="18157" y="1011499"/>
                  </a:lnTo>
                  <a:cubicBezTo>
                    <a:pt x="8129" y="1011499"/>
                    <a:pt x="0" y="1003369"/>
                    <a:pt x="0" y="993341"/>
                  </a:cubicBezTo>
                  <a:lnTo>
                    <a:pt x="0" y="18157"/>
                  </a:lnTo>
                  <a:cubicBezTo>
                    <a:pt x="0" y="8129"/>
                    <a:pt x="8129" y="0"/>
                    <a:pt x="18157" y="0"/>
                  </a:cubicBezTo>
                  <a:close/>
                </a:path>
              </a:pathLst>
            </a:custGeom>
            <a:blipFill>
              <a:blip r:embed="rId3"/>
              <a:srcRect l="0" t="18716" r="0" b="18716"/>
              <a:stretch/>
            </a:blipFill>
            <a:ln w="28575" cap="rnd">
              <a:solidFill>
                <a:srgbClr val="295BBE"/>
              </a:solidFill>
              <a:prstDash val="solid"/>
              <a:round/>
            </a:ln>
          </p:spPr>
        </p:sp>
      </p:grpSp>
      <p:grpSp>
        <p:nvGrpSpPr>
          <p:cNvPr id="8" name="Group 8"/>
          <p:cNvGrpSpPr/>
          <p:nvPr/>
        </p:nvGrpSpPr>
        <p:grpSpPr bwMode="auto">
          <a:xfrm rot="0">
            <a:off x="15958535" y="2913487"/>
            <a:ext cx="2329465" cy="2355180"/>
            <a:chOff x="0" y="0"/>
            <a:chExt cx="719015" cy="726953"/>
          </a:xfrm>
        </p:grpSpPr>
        <p:sp>
          <p:nvSpPr>
            <p:cNvPr id="9" name="Freeform 9"/>
            <p:cNvSpPr/>
            <p:nvPr/>
          </p:nvSpPr>
          <p:spPr bwMode="auto">
            <a:xfrm rot="0" flipH="0" flipV="0">
              <a:off x="0" y="0"/>
              <a:ext cx="719015" cy="726953"/>
            </a:xfrm>
            <a:custGeom>
              <a:avLst/>
              <a:gdLst/>
              <a:ahLst/>
              <a:cxnLst/>
              <a:rect l="l" t="t" r="r" b="b"/>
              <a:pathLst>
                <a:path w="719015" h="726953" fill="norm" stroke="1" extrusionOk="0">
                  <a:moveTo>
                    <a:pt x="359508" y="0"/>
                  </a:moveTo>
                  <a:cubicBezTo>
                    <a:pt x="160957" y="0"/>
                    <a:pt x="0" y="162734"/>
                    <a:pt x="0" y="363476"/>
                  </a:cubicBezTo>
                  <a:cubicBezTo>
                    <a:pt x="0" y="564219"/>
                    <a:pt x="160957" y="726953"/>
                    <a:pt x="359508" y="726953"/>
                  </a:cubicBezTo>
                  <a:cubicBezTo>
                    <a:pt x="558058" y="726953"/>
                    <a:pt x="719015" y="564219"/>
                    <a:pt x="719015" y="363476"/>
                  </a:cubicBezTo>
                  <a:cubicBezTo>
                    <a:pt x="719015" y="162734"/>
                    <a:pt x="558058" y="0"/>
                    <a:pt x="359508" y="0"/>
                  </a:cubicBezTo>
                  <a:close/>
                </a:path>
              </a:pathLst>
            </a:custGeom>
            <a:solidFill>
              <a:srgbClr val="295BBE"/>
            </a:solidFill>
          </p:spPr>
        </p:sp>
        <p:sp>
          <p:nvSpPr>
            <p:cNvPr id="10" name="TextBox 10"/>
            <p:cNvSpPr txBox="1"/>
            <p:nvPr/>
          </p:nvSpPr>
          <p:spPr bwMode="auto">
            <a:xfrm>
              <a:off x="67408" y="68152"/>
              <a:ext cx="584200" cy="590649"/>
            </a:xfrm>
            <a:prstGeom prst="rect">
              <a:avLst/>
            </a:prstGeom>
            <a:grpFill/>
          </p:spPr>
          <p:txBody>
            <a:bodyPr lIns="50800" tIns="50800" rIns="50800" bIns="50800" rtlCol="0" anchor="ctr"/>
            <a:lstStyle/>
            <a:p>
              <a:pPr algn="ctr">
                <a:lnSpc>
                  <a:spcPts val="1917"/>
                </a:lnSpc>
                <a:defRPr/>
              </a:pPr>
              <a:endParaRPr/>
            </a:p>
          </p:txBody>
        </p:sp>
      </p:grpSp>
      <p:grpSp>
        <p:nvGrpSpPr>
          <p:cNvPr id="11" name="Group 11"/>
          <p:cNvGrpSpPr/>
          <p:nvPr/>
        </p:nvGrpSpPr>
        <p:grpSpPr bwMode="auto">
          <a:xfrm rot="0">
            <a:off x="-738161" y="8456217"/>
            <a:ext cx="2329465" cy="2355180"/>
            <a:chOff x="0" y="0"/>
            <a:chExt cx="719015" cy="726953"/>
          </a:xfrm>
        </p:grpSpPr>
        <p:sp>
          <p:nvSpPr>
            <p:cNvPr id="12" name="Freeform 12"/>
            <p:cNvSpPr/>
            <p:nvPr/>
          </p:nvSpPr>
          <p:spPr bwMode="auto">
            <a:xfrm rot="0" flipH="0" flipV="0">
              <a:off x="0" y="0"/>
              <a:ext cx="719015" cy="726953"/>
            </a:xfrm>
            <a:custGeom>
              <a:avLst/>
              <a:gdLst/>
              <a:ahLst/>
              <a:cxnLst/>
              <a:rect l="l" t="t" r="r" b="b"/>
              <a:pathLst>
                <a:path w="719015" h="726953" fill="norm" stroke="1" extrusionOk="0">
                  <a:moveTo>
                    <a:pt x="359508" y="0"/>
                  </a:moveTo>
                  <a:cubicBezTo>
                    <a:pt x="160957" y="0"/>
                    <a:pt x="0" y="162734"/>
                    <a:pt x="0" y="363476"/>
                  </a:cubicBezTo>
                  <a:cubicBezTo>
                    <a:pt x="0" y="564219"/>
                    <a:pt x="160957" y="726953"/>
                    <a:pt x="359508" y="726953"/>
                  </a:cubicBezTo>
                  <a:cubicBezTo>
                    <a:pt x="558058" y="726953"/>
                    <a:pt x="719015" y="564219"/>
                    <a:pt x="719015" y="363476"/>
                  </a:cubicBezTo>
                  <a:cubicBezTo>
                    <a:pt x="719015" y="162734"/>
                    <a:pt x="558058" y="0"/>
                    <a:pt x="359508" y="0"/>
                  </a:cubicBezTo>
                  <a:close/>
                </a:path>
              </a:pathLst>
            </a:custGeom>
            <a:solidFill>
              <a:srgbClr val="295BBE"/>
            </a:solidFill>
          </p:spPr>
        </p:sp>
        <p:sp>
          <p:nvSpPr>
            <p:cNvPr id="13" name="TextBox 13"/>
            <p:cNvSpPr txBox="1"/>
            <p:nvPr/>
          </p:nvSpPr>
          <p:spPr bwMode="auto">
            <a:xfrm>
              <a:off x="67408" y="68152"/>
              <a:ext cx="584200" cy="590649"/>
            </a:xfrm>
            <a:prstGeom prst="rect">
              <a:avLst/>
            </a:prstGeom>
            <a:grpFill/>
          </p:spPr>
          <p:txBody>
            <a:bodyPr lIns="50800" tIns="50800" rIns="50800" bIns="50800" rtlCol="0" anchor="ctr"/>
            <a:lstStyle/>
            <a:p>
              <a:pPr algn="ctr">
                <a:lnSpc>
                  <a:spcPts val="1917"/>
                </a:lnSpc>
                <a:defRPr/>
              </a:pPr>
              <a:endParaRPr/>
            </a:p>
          </p:txBody>
        </p:sp>
      </p:grpSp>
      <p:sp>
        <p:nvSpPr>
          <p:cNvPr id="14" name="Freeform 14"/>
          <p:cNvSpPr/>
          <p:nvPr/>
        </p:nvSpPr>
        <p:spPr bwMode="auto">
          <a:xfrm rot="0" flipH="0" flipV="0">
            <a:off x="17582821" y="561172"/>
            <a:ext cx="413022" cy="413022"/>
          </a:xfrm>
          <a:custGeom>
            <a:avLst/>
            <a:gdLst/>
            <a:ahLst/>
            <a:cxnLst/>
            <a:rect l="l" t="t" r="r" b="b"/>
            <a:pathLst>
              <a:path w="413022" h="413022" fill="norm" stroke="1" extrusionOk="0">
                <a:moveTo>
                  <a:pt x="0" y="0"/>
                </a:moveTo>
                <a:lnTo>
                  <a:pt x="413023" y="0"/>
                </a:lnTo>
                <a:lnTo>
                  <a:pt x="413023" y="413022"/>
                </a:lnTo>
                <a:lnTo>
                  <a:pt x="0" y="413022"/>
                </a:lnTo>
                <a:lnTo>
                  <a:pt x="0" y="0"/>
                </a:lnTo>
                <a:close/>
              </a:path>
            </a:pathLst>
          </a:custGeom>
          <a:blipFill>
            <a:blip r:embed="rId4"/>
            <a:srcRect l="0" t="0" r="0" b="0"/>
            <a:stretch/>
          </a:blipFill>
        </p:spPr>
      </p:sp>
      <p:grpSp>
        <p:nvGrpSpPr>
          <p:cNvPr id="15" name="Group 15"/>
          <p:cNvGrpSpPr/>
          <p:nvPr/>
        </p:nvGrpSpPr>
        <p:grpSpPr bwMode="auto">
          <a:xfrm rot="0">
            <a:off x="1028700" y="706372"/>
            <a:ext cx="3384079" cy="428240"/>
            <a:chOff x="0" y="0"/>
            <a:chExt cx="4512106" cy="570987"/>
          </a:xfrm>
        </p:grpSpPr>
        <p:sp>
          <p:nvSpPr>
            <p:cNvPr id="16" name="Freeform 16"/>
            <p:cNvSpPr/>
            <p:nvPr/>
          </p:nvSpPr>
          <p:spPr bwMode="auto">
            <a:xfrm rot="0" flipH="0" flipV="0">
              <a:off x="0" y="0"/>
              <a:ext cx="560799" cy="468012"/>
            </a:xfrm>
            <a:custGeom>
              <a:avLst/>
              <a:gdLst/>
              <a:ahLst/>
              <a:cxnLst/>
              <a:rect l="l" t="t" r="r" b="b"/>
              <a:pathLst>
                <a:path w="560799" h="468012" fill="norm" stroke="1" extrusionOk="0">
                  <a:moveTo>
                    <a:pt x="0" y="0"/>
                  </a:moveTo>
                  <a:lnTo>
                    <a:pt x="560799" y="0"/>
                  </a:lnTo>
                  <a:lnTo>
                    <a:pt x="560799" y="468012"/>
                  </a:lnTo>
                  <a:lnTo>
                    <a:pt x="0" y="468012"/>
                  </a:lnTo>
                  <a:lnTo>
                    <a:pt x="0" y="0"/>
                  </a:lnTo>
                  <a:close/>
                </a:path>
              </a:pathLst>
            </a:custGeom>
            <a:blipFill>
              <a:blip r:embed="rId5"/>
              <a:srcRect l="0" t="0" r="0" b="0"/>
              <a:stretch/>
            </a:blipFill>
          </p:spPr>
        </p:sp>
        <p:sp>
          <p:nvSpPr>
            <p:cNvPr id="17" name="TextBox 17"/>
            <p:cNvSpPr txBox="1"/>
            <p:nvPr/>
          </p:nvSpPr>
          <p:spPr bwMode="auto">
            <a:xfrm rot="0">
              <a:off x="729383" y="0"/>
              <a:ext cx="3782723" cy="570987"/>
            </a:xfrm>
            <a:prstGeom prst="rect">
              <a:avLst/>
            </a:prstGeom>
            <a:grpFill/>
          </p:spPr>
          <p:txBody>
            <a:bodyPr lIns="0" tIns="0" rIns="0" bIns="0" rtlCol="0" anchor="t">
              <a:spAutoFit/>
            </a:bodyPr>
            <a:lstStyle/>
            <a:p>
              <a:pPr algn="l">
                <a:lnSpc>
                  <a:spcPts val="3043"/>
                </a:lnSpc>
                <a:spcBef>
                  <a:spcPts val="0"/>
                </a:spcBef>
                <a:defRPr/>
              </a:pPr>
              <a:r>
                <a:rPr lang="en-US" sz="2800" b="1">
                  <a:solidFill>
                    <a:srgbClr val="295BBE"/>
                  </a:solidFill>
                  <a:latin typeface="Poppins Bold"/>
                  <a:ea typeface="Poppins Bold"/>
                  <a:cs typeface="Poppins Bold"/>
                </a:rPr>
                <a:t>EntreConnect</a:t>
              </a:r>
              <a:endParaRPr/>
            </a:p>
          </p:txBody>
        </p:sp>
      </p:gr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gradFill>
          <a:gsLst>
            <a:gs pos="0">
              <a:srgbClr val="000000">
                <a:alpha val="100000"/>
              </a:srgbClr>
            </a:gs>
            <a:gs pos="100000">
              <a:srgbClr val="3533CD">
                <a:alpha val="100000"/>
              </a:srgbClr>
            </a:gs>
          </a:gsLst>
          <a:lin ang="0" scaled="1"/>
        </a:gradFill>
      </p:bgPr>
    </p:bg>
    <p:spTree>
      <p:nvGrpSpPr>
        <p:cNvPr id="1" name=""/>
        <p:cNvGrpSpPr/>
        <p:nvPr/>
      </p:nvGrpSpPr>
      <p:grpSpPr bwMode="auto">
        <a:xfrm>
          <a:off x="0" y="0"/>
          <a:ext cx="0" cy="0"/>
          <a:chOff x="0" y="0"/>
          <a:chExt cx="0" cy="0"/>
        </a:xfrm>
      </p:grpSpPr>
      <p:sp>
        <p:nvSpPr>
          <p:cNvPr id="2" name="TextBox 2"/>
          <p:cNvSpPr txBox="1"/>
          <p:nvPr/>
        </p:nvSpPr>
        <p:spPr bwMode="auto">
          <a:xfrm rot="0">
            <a:off x="2045974" y="2293048"/>
            <a:ext cx="7241826" cy="1300807"/>
          </a:xfrm>
          <a:prstGeom prst="rect">
            <a:avLst/>
          </a:prstGeom>
        </p:spPr>
        <p:txBody>
          <a:bodyPr lIns="0" tIns="0" rIns="0" bIns="0" rtlCol="0" anchor="t">
            <a:spAutoFit/>
          </a:bodyPr>
          <a:lstStyle/>
          <a:p>
            <a:pPr algn="l">
              <a:lnSpc>
                <a:spcPts val="9391"/>
              </a:lnSpc>
              <a:spcBef>
                <a:spcPts val="0"/>
              </a:spcBef>
              <a:defRPr/>
            </a:pPr>
            <a:r>
              <a:rPr lang="en-US" sz="8700">
                <a:solidFill>
                  <a:srgbClr val="FFFFFF"/>
                </a:solidFill>
                <a:latin typeface="Poppins"/>
                <a:ea typeface="Poppins"/>
                <a:cs typeface="Poppins"/>
              </a:rPr>
              <a:t>Financial </a:t>
            </a:r>
            <a:endParaRPr/>
          </a:p>
        </p:txBody>
      </p:sp>
      <p:sp>
        <p:nvSpPr>
          <p:cNvPr id="3" name="TextBox 3"/>
          <p:cNvSpPr txBox="1"/>
          <p:nvPr/>
        </p:nvSpPr>
        <p:spPr bwMode="auto">
          <a:xfrm rot="0">
            <a:off x="2045974" y="3218894"/>
            <a:ext cx="7405707" cy="1300807"/>
          </a:xfrm>
          <a:prstGeom prst="rect">
            <a:avLst/>
          </a:prstGeom>
        </p:spPr>
        <p:txBody>
          <a:bodyPr lIns="0" tIns="0" rIns="0" bIns="0" rtlCol="0" anchor="t">
            <a:spAutoFit/>
          </a:bodyPr>
          <a:lstStyle/>
          <a:p>
            <a:pPr algn="l">
              <a:lnSpc>
                <a:spcPts val="9391"/>
              </a:lnSpc>
              <a:spcBef>
                <a:spcPts val="0"/>
              </a:spcBef>
              <a:defRPr/>
            </a:pPr>
            <a:r>
              <a:rPr lang="en-US" sz="8700" b="1">
                <a:solidFill>
                  <a:srgbClr val="FFFFFF"/>
                </a:solidFill>
                <a:latin typeface="Poppins Bold"/>
                <a:ea typeface="Poppins Bold"/>
                <a:cs typeface="Poppins Bold"/>
              </a:rPr>
              <a:t>Projections</a:t>
            </a:r>
            <a:endParaRPr/>
          </a:p>
        </p:txBody>
      </p:sp>
      <p:grpSp>
        <p:nvGrpSpPr>
          <p:cNvPr id="4" name="Group 4"/>
          <p:cNvGrpSpPr/>
          <p:nvPr/>
        </p:nvGrpSpPr>
        <p:grpSpPr bwMode="auto">
          <a:xfrm rot="0">
            <a:off x="-2142981" y="5023403"/>
            <a:ext cx="21037578" cy="3476765"/>
            <a:chOff x="0" y="0"/>
            <a:chExt cx="5195631" cy="858654"/>
          </a:xfrm>
        </p:grpSpPr>
        <p:sp>
          <p:nvSpPr>
            <p:cNvPr id="5" name="Freeform 5"/>
            <p:cNvSpPr/>
            <p:nvPr/>
          </p:nvSpPr>
          <p:spPr bwMode="auto">
            <a:xfrm rot="0" flipH="0" flipV="0">
              <a:off x="0" y="0"/>
              <a:ext cx="5195631" cy="858653"/>
            </a:xfrm>
            <a:custGeom>
              <a:avLst/>
              <a:gdLst/>
              <a:ahLst/>
              <a:cxnLst/>
              <a:rect l="l" t="t" r="r" b="b"/>
              <a:pathLst>
                <a:path w="5195631" h="858653" fill="norm" stroke="1" extrusionOk="0">
                  <a:moveTo>
                    <a:pt x="8464" y="0"/>
                  </a:moveTo>
                  <a:lnTo>
                    <a:pt x="5187167" y="0"/>
                  </a:lnTo>
                  <a:cubicBezTo>
                    <a:pt x="5191842" y="0"/>
                    <a:pt x="5195631" y="3790"/>
                    <a:pt x="5195631" y="8464"/>
                  </a:cubicBezTo>
                  <a:lnTo>
                    <a:pt x="5195631" y="850189"/>
                  </a:lnTo>
                  <a:cubicBezTo>
                    <a:pt x="5195631" y="852434"/>
                    <a:pt x="5194739" y="854587"/>
                    <a:pt x="5193152" y="856174"/>
                  </a:cubicBezTo>
                  <a:cubicBezTo>
                    <a:pt x="5191565" y="857762"/>
                    <a:pt x="5189412" y="858653"/>
                    <a:pt x="5187167" y="858653"/>
                  </a:cubicBezTo>
                  <a:lnTo>
                    <a:pt x="8464" y="858653"/>
                  </a:lnTo>
                  <a:cubicBezTo>
                    <a:pt x="6219" y="858653"/>
                    <a:pt x="4066" y="857762"/>
                    <a:pt x="2479" y="856174"/>
                  </a:cubicBezTo>
                  <a:cubicBezTo>
                    <a:pt x="892" y="854587"/>
                    <a:pt x="0" y="852434"/>
                    <a:pt x="0" y="850189"/>
                  </a:cubicBezTo>
                  <a:lnTo>
                    <a:pt x="0" y="8464"/>
                  </a:lnTo>
                  <a:cubicBezTo>
                    <a:pt x="0" y="6219"/>
                    <a:pt x="892" y="4066"/>
                    <a:pt x="2479" y="2479"/>
                  </a:cubicBezTo>
                  <a:cubicBezTo>
                    <a:pt x="4066" y="892"/>
                    <a:pt x="6219" y="0"/>
                    <a:pt x="8464" y="0"/>
                  </a:cubicBezTo>
                  <a:close/>
                </a:path>
              </a:pathLst>
            </a:custGeom>
            <a:blipFill>
              <a:blip r:embed="rId3"/>
              <a:srcRect l="0" t="44484" r="0" b="44484"/>
              <a:stretch/>
            </a:blipFill>
            <a:ln w="28575" cap="rnd">
              <a:solidFill>
                <a:srgbClr val="F0F7FE"/>
              </a:solidFill>
              <a:prstDash val="solid"/>
              <a:round/>
            </a:ln>
          </p:spPr>
        </p:sp>
      </p:grpSp>
      <p:sp>
        <p:nvSpPr>
          <p:cNvPr id="6" name="TextBox 6"/>
          <p:cNvSpPr txBox="1"/>
          <p:nvPr/>
        </p:nvSpPr>
        <p:spPr bwMode="auto">
          <a:xfrm rot="0">
            <a:off x="9650599" y="2577772"/>
            <a:ext cx="7372640" cy="2032168"/>
          </a:xfrm>
          <a:prstGeom prst="rect">
            <a:avLst/>
          </a:prstGeom>
        </p:spPr>
        <p:txBody>
          <a:bodyPr lIns="0" tIns="0" rIns="0" bIns="0" rtlCol="0" anchor="t">
            <a:spAutoFit/>
          </a:bodyPr>
          <a:lstStyle/>
          <a:p>
            <a:pPr algn="just">
              <a:lnSpc>
                <a:spcPts val="2261"/>
              </a:lnSpc>
              <a:spcBef>
                <a:spcPts val="0"/>
              </a:spcBef>
              <a:defRPr/>
            </a:pPr>
            <a:r>
              <a:rPr lang="en-US" sz="2100">
                <a:solidFill>
                  <a:srgbClr val="FFFFFF"/>
                </a:solidFill>
                <a:latin typeface="Poppins"/>
                <a:ea typeface="Poppins"/>
                <a:cs typeface="Poppins"/>
              </a:rPr>
              <a:t>Lorem ipsum odor amet, consectetuer adipiscing elit. Curae aliquam mi ultrices duis tristique dictum laoreet aliquet quisque. Nisi fames nec blandit blandit facilisi volutpat aliquam. Litora ut proin sapien nisl suspendisse neque varius facilisis. Dignissim commodo quam nullam ut imperdiet mauris. Enim luctus rhoncus lobortis facilisi justo elementum aptent elementum. </a:t>
            </a:r>
            <a:endParaRPr/>
          </a:p>
        </p:txBody>
      </p:sp>
      <p:sp>
        <p:nvSpPr>
          <p:cNvPr id="7" name="TextBox 7"/>
          <p:cNvSpPr txBox="1"/>
          <p:nvPr/>
        </p:nvSpPr>
        <p:spPr bwMode="auto">
          <a:xfrm rot="5400000">
            <a:off x="17336912" y="9029381"/>
            <a:ext cx="936679" cy="272173"/>
          </a:xfrm>
          <a:prstGeom prst="rect">
            <a:avLst/>
          </a:prstGeom>
        </p:spPr>
        <p:txBody>
          <a:bodyPr lIns="0" tIns="0" rIns="0" bIns="0" rtlCol="0" anchor="t">
            <a:spAutoFit/>
          </a:bodyPr>
          <a:lstStyle/>
          <a:p>
            <a:pPr algn="l">
              <a:lnSpc>
                <a:spcPts val="1934"/>
              </a:lnSpc>
              <a:spcBef>
                <a:spcPts val="0"/>
              </a:spcBef>
              <a:defRPr/>
            </a:pPr>
            <a:r>
              <a:rPr lang="en-US" sz="1800">
                <a:solidFill>
                  <a:srgbClr val="FFFFFF"/>
                </a:solidFill>
                <a:latin typeface="Poppins"/>
                <a:ea typeface="Poppins"/>
                <a:cs typeface="Poppins"/>
              </a:rPr>
              <a:t>page 11</a:t>
            </a:r>
            <a:endParaRPr/>
          </a:p>
        </p:txBody>
      </p:sp>
      <p:sp>
        <p:nvSpPr>
          <p:cNvPr id="8" name="Freeform 8"/>
          <p:cNvSpPr/>
          <p:nvPr/>
        </p:nvSpPr>
        <p:spPr bwMode="auto">
          <a:xfrm rot="0" flipH="0" flipV="0">
            <a:off x="17582821" y="561172"/>
            <a:ext cx="413022" cy="413022"/>
          </a:xfrm>
          <a:custGeom>
            <a:avLst/>
            <a:gdLst/>
            <a:ahLst/>
            <a:cxnLst/>
            <a:rect l="l" t="t" r="r" b="b"/>
            <a:pathLst>
              <a:path w="413022" h="413022" fill="norm" stroke="1" extrusionOk="0">
                <a:moveTo>
                  <a:pt x="0" y="0"/>
                </a:moveTo>
                <a:lnTo>
                  <a:pt x="413023" y="0"/>
                </a:lnTo>
                <a:lnTo>
                  <a:pt x="413023" y="413022"/>
                </a:lnTo>
                <a:lnTo>
                  <a:pt x="0" y="413022"/>
                </a:lnTo>
                <a:lnTo>
                  <a:pt x="0" y="0"/>
                </a:lnTo>
                <a:close/>
              </a:path>
            </a:pathLst>
          </a:custGeom>
          <a:blipFill>
            <a:blip r:embed="rId4"/>
            <a:srcRect l="0" t="0" r="0" b="0"/>
            <a:stretch/>
          </a:blipFill>
        </p:spPr>
      </p:sp>
      <p:grpSp>
        <p:nvGrpSpPr>
          <p:cNvPr id="9" name="Group 9"/>
          <p:cNvGrpSpPr/>
          <p:nvPr/>
        </p:nvGrpSpPr>
        <p:grpSpPr bwMode="auto">
          <a:xfrm rot="0">
            <a:off x="1028700" y="706372"/>
            <a:ext cx="3384079" cy="428240"/>
            <a:chOff x="0" y="0"/>
            <a:chExt cx="4512106" cy="570987"/>
          </a:xfrm>
        </p:grpSpPr>
        <p:sp>
          <p:nvSpPr>
            <p:cNvPr id="10" name="Freeform 10"/>
            <p:cNvSpPr/>
            <p:nvPr/>
          </p:nvSpPr>
          <p:spPr bwMode="auto">
            <a:xfrm rot="0" flipH="0" flipV="0">
              <a:off x="0" y="0"/>
              <a:ext cx="560799" cy="468012"/>
            </a:xfrm>
            <a:custGeom>
              <a:avLst/>
              <a:gdLst/>
              <a:ahLst/>
              <a:cxnLst/>
              <a:rect l="l" t="t" r="r" b="b"/>
              <a:pathLst>
                <a:path w="560799" h="468012" fill="norm" stroke="1" extrusionOk="0">
                  <a:moveTo>
                    <a:pt x="0" y="0"/>
                  </a:moveTo>
                  <a:lnTo>
                    <a:pt x="560799" y="0"/>
                  </a:lnTo>
                  <a:lnTo>
                    <a:pt x="560799" y="468012"/>
                  </a:lnTo>
                  <a:lnTo>
                    <a:pt x="0" y="468012"/>
                  </a:lnTo>
                  <a:lnTo>
                    <a:pt x="0" y="0"/>
                  </a:lnTo>
                  <a:close/>
                </a:path>
              </a:pathLst>
            </a:custGeom>
            <a:blipFill>
              <a:blip r:embed="rId5"/>
              <a:srcRect l="0" t="0" r="0" b="0"/>
              <a:stretch/>
            </a:blipFill>
          </p:spPr>
        </p:sp>
        <p:sp>
          <p:nvSpPr>
            <p:cNvPr id="11" name="TextBox 11"/>
            <p:cNvSpPr txBox="1"/>
            <p:nvPr/>
          </p:nvSpPr>
          <p:spPr bwMode="auto">
            <a:xfrm rot="0">
              <a:off x="729383" y="0"/>
              <a:ext cx="3782723" cy="570987"/>
            </a:xfrm>
            <a:prstGeom prst="rect">
              <a:avLst/>
            </a:prstGeom>
            <a:grpFill/>
          </p:spPr>
          <p:txBody>
            <a:bodyPr lIns="0" tIns="0" rIns="0" bIns="0" rtlCol="0" anchor="t">
              <a:spAutoFit/>
            </a:bodyPr>
            <a:lstStyle/>
            <a:p>
              <a:pPr algn="l">
                <a:lnSpc>
                  <a:spcPts val="3043"/>
                </a:lnSpc>
                <a:spcBef>
                  <a:spcPts val="0"/>
                </a:spcBef>
                <a:defRPr/>
              </a:pPr>
              <a:r>
                <a:rPr lang="en-US" sz="2800" b="1">
                  <a:solidFill>
                    <a:srgbClr val="295BBE"/>
                  </a:solidFill>
                  <a:latin typeface="Poppins Bold"/>
                  <a:ea typeface="Poppins Bold"/>
                  <a:cs typeface="Poppins Bold"/>
                </a:rPr>
                <a:t>EntreConnect</a:t>
              </a:r>
              <a:endParaRPr/>
            </a:p>
          </p:txBody>
        </p:sp>
      </p:gr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gradFill>
          <a:gsLst>
            <a:gs pos="0">
              <a:srgbClr val="000000">
                <a:alpha val="100000"/>
              </a:srgbClr>
            </a:gs>
            <a:gs pos="100000">
              <a:srgbClr val="3533CD">
                <a:alpha val="100000"/>
              </a:srgbClr>
            </a:gs>
          </a:gsLst>
          <a:lin ang="0" scaled="1"/>
        </a:gradFill>
      </p:bgPr>
    </p:bg>
    <p:spTree>
      <p:nvGrpSpPr>
        <p:cNvPr id="1" name=""/>
        <p:cNvGrpSpPr/>
        <p:nvPr/>
      </p:nvGrpSpPr>
      <p:grpSpPr bwMode="auto">
        <a:xfrm>
          <a:off x="0" y="0"/>
          <a:ext cx="0" cy="0"/>
          <a:chOff x="0" y="0"/>
          <a:chExt cx="0" cy="0"/>
        </a:xfrm>
      </p:grpSpPr>
      <p:sp>
        <p:nvSpPr>
          <p:cNvPr id="2" name="TextBox 2"/>
          <p:cNvSpPr txBox="1"/>
          <p:nvPr/>
        </p:nvSpPr>
        <p:spPr bwMode="auto">
          <a:xfrm rot="5400000">
            <a:off x="17228608" y="9137686"/>
            <a:ext cx="1153288" cy="272173"/>
          </a:xfrm>
          <a:prstGeom prst="rect">
            <a:avLst/>
          </a:prstGeom>
        </p:spPr>
        <p:txBody>
          <a:bodyPr lIns="0" tIns="0" rIns="0" bIns="0" rtlCol="0" anchor="t">
            <a:spAutoFit/>
          </a:bodyPr>
          <a:lstStyle/>
          <a:p>
            <a:pPr algn="l">
              <a:lnSpc>
                <a:spcPts val="1934"/>
              </a:lnSpc>
              <a:spcBef>
                <a:spcPts val="0"/>
              </a:spcBef>
              <a:defRPr/>
            </a:pPr>
            <a:r>
              <a:rPr lang="en-US" sz="1800">
                <a:solidFill>
                  <a:srgbClr val="295BBE"/>
                </a:solidFill>
                <a:latin typeface="Poppins"/>
                <a:ea typeface="Poppins"/>
                <a:cs typeface="Poppins"/>
              </a:rPr>
              <a:t>page 12</a:t>
            </a:r>
            <a:endParaRPr/>
          </a:p>
        </p:txBody>
      </p:sp>
      <p:sp>
        <p:nvSpPr>
          <p:cNvPr id="3" name="TextBox 3"/>
          <p:cNvSpPr txBox="1"/>
          <p:nvPr/>
        </p:nvSpPr>
        <p:spPr bwMode="auto">
          <a:xfrm rot="0">
            <a:off x="1670651" y="4039699"/>
            <a:ext cx="6444239" cy="1300807"/>
          </a:xfrm>
          <a:prstGeom prst="rect">
            <a:avLst/>
          </a:prstGeom>
        </p:spPr>
        <p:txBody>
          <a:bodyPr lIns="0" tIns="0" rIns="0" bIns="0" rtlCol="0" anchor="t">
            <a:spAutoFit/>
          </a:bodyPr>
          <a:lstStyle/>
          <a:p>
            <a:pPr algn="l">
              <a:lnSpc>
                <a:spcPts val="9391"/>
              </a:lnSpc>
              <a:spcBef>
                <a:spcPts val="0"/>
              </a:spcBef>
              <a:defRPr/>
            </a:pPr>
            <a:r>
              <a:rPr lang="en-US" sz="8700">
                <a:solidFill>
                  <a:srgbClr val="295BBE"/>
                </a:solidFill>
                <a:latin typeface="Poppins"/>
                <a:ea typeface="Poppins"/>
                <a:cs typeface="Poppins"/>
              </a:rPr>
              <a:t>Funding </a:t>
            </a:r>
            <a:endParaRPr/>
          </a:p>
        </p:txBody>
      </p:sp>
      <p:sp>
        <p:nvSpPr>
          <p:cNvPr id="4" name="TextBox 4"/>
          <p:cNvSpPr txBox="1"/>
          <p:nvPr/>
        </p:nvSpPr>
        <p:spPr bwMode="auto">
          <a:xfrm rot="0">
            <a:off x="1670651" y="4965544"/>
            <a:ext cx="6444239" cy="1300807"/>
          </a:xfrm>
          <a:prstGeom prst="rect">
            <a:avLst/>
          </a:prstGeom>
        </p:spPr>
        <p:txBody>
          <a:bodyPr lIns="0" tIns="0" rIns="0" bIns="0" rtlCol="0" anchor="t">
            <a:spAutoFit/>
          </a:bodyPr>
          <a:lstStyle/>
          <a:p>
            <a:pPr algn="l">
              <a:lnSpc>
                <a:spcPts val="9391"/>
              </a:lnSpc>
              <a:spcBef>
                <a:spcPts val="0"/>
              </a:spcBef>
              <a:defRPr/>
            </a:pPr>
            <a:r>
              <a:rPr lang="en-US" sz="8700" b="1">
                <a:solidFill>
                  <a:srgbClr val="295BBE"/>
                </a:solidFill>
                <a:latin typeface="Poppins Bold"/>
                <a:ea typeface="Poppins Bold"/>
                <a:cs typeface="Poppins Bold"/>
              </a:rPr>
              <a:t>Request</a:t>
            </a:r>
            <a:endParaRPr/>
          </a:p>
        </p:txBody>
      </p:sp>
      <p:grpSp>
        <p:nvGrpSpPr>
          <p:cNvPr id="5" name="Group 5"/>
          <p:cNvGrpSpPr/>
          <p:nvPr/>
        </p:nvGrpSpPr>
        <p:grpSpPr bwMode="auto">
          <a:xfrm rot="0">
            <a:off x="9554639" y="2277798"/>
            <a:ext cx="8114526" cy="2668696"/>
            <a:chOff x="0" y="0"/>
            <a:chExt cx="2137159" cy="702866"/>
          </a:xfrm>
        </p:grpSpPr>
        <p:sp>
          <p:nvSpPr>
            <p:cNvPr id="6" name="Freeform 6"/>
            <p:cNvSpPr/>
            <p:nvPr/>
          </p:nvSpPr>
          <p:spPr bwMode="auto">
            <a:xfrm rot="0" flipH="0" flipV="0">
              <a:off x="0" y="0"/>
              <a:ext cx="2137159" cy="702866"/>
            </a:xfrm>
            <a:custGeom>
              <a:avLst/>
              <a:gdLst/>
              <a:ahLst/>
              <a:cxnLst/>
              <a:rect l="l" t="t" r="r" b="b"/>
              <a:pathLst>
                <a:path w="2137159" h="702866" fill="norm" stroke="1" extrusionOk="0">
                  <a:moveTo>
                    <a:pt x="0" y="0"/>
                  </a:moveTo>
                  <a:lnTo>
                    <a:pt x="2137159" y="0"/>
                  </a:lnTo>
                  <a:lnTo>
                    <a:pt x="2137159" y="702866"/>
                  </a:lnTo>
                  <a:lnTo>
                    <a:pt x="0" y="702866"/>
                  </a:lnTo>
                  <a:close/>
                </a:path>
              </a:pathLst>
            </a:custGeom>
            <a:solidFill>
              <a:srgbClr val="295BBE"/>
            </a:solidFill>
          </p:spPr>
        </p:sp>
        <p:sp>
          <p:nvSpPr>
            <p:cNvPr id="7" name="TextBox 7"/>
            <p:cNvSpPr txBox="1"/>
            <p:nvPr/>
          </p:nvSpPr>
          <p:spPr bwMode="auto">
            <a:xfrm>
              <a:off x="0" y="0"/>
              <a:ext cx="2137159" cy="702866"/>
            </a:xfrm>
            <a:prstGeom prst="rect">
              <a:avLst/>
            </a:prstGeom>
            <a:grpFill/>
          </p:spPr>
          <p:txBody>
            <a:bodyPr lIns="50800" tIns="50800" rIns="50800" bIns="50800" rtlCol="0" anchor="ctr"/>
            <a:lstStyle/>
            <a:p>
              <a:pPr algn="ctr">
                <a:lnSpc>
                  <a:spcPts val="1917"/>
                </a:lnSpc>
                <a:defRPr/>
              </a:pPr>
              <a:endParaRPr/>
            </a:p>
          </p:txBody>
        </p:sp>
      </p:grpSp>
      <p:grpSp>
        <p:nvGrpSpPr>
          <p:cNvPr id="8" name="Group 8"/>
          <p:cNvGrpSpPr/>
          <p:nvPr/>
        </p:nvGrpSpPr>
        <p:grpSpPr bwMode="auto">
          <a:xfrm rot="0">
            <a:off x="-881346" y="3768904"/>
            <a:ext cx="2329465" cy="2355180"/>
            <a:chOff x="0" y="0"/>
            <a:chExt cx="719015" cy="726953"/>
          </a:xfrm>
        </p:grpSpPr>
        <p:sp>
          <p:nvSpPr>
            <p:cNvPr id="9" name="Freeform 9"/>
            <p:cNvSpPr/>
            <p:nvPr/>
          </p:nvSpPr>
          <p:spPr bwMode="auto">
            <a:xfrm rot="0" flipH="0" flipV="0">
              <a:off x="0" y="0"/>
              <a:ext cx="719015" cy="726953"/>
            </a:xfrm>
            <a:custGeom>
              <a:avLst/>
              <a:gdLst/>
              <a:ahLst/>
              <a:cxnLst/>
              <a:rect l="l" t="t" r="r" b="b"/>
              <a:pathLst>
                <a:path w="719015" h="726953" fill="norm" stroke="1" extrusionOk="0">
                  <a:moveTo>
                    <a:pt x="359508" y="0"/>
                  </a:moveTo>
                  <a:cubicBezTo>
                    <a:pt x="160957" y="0"/>
                    <a:pt x="0" y="162734"/>
                    <a:pt x="0" y="363476"/>
                  </a:cubicBezTo>
                  <a:cubicBezTo>
                    <a:pt x="0" y="564219"/>
                    <a:pt x="160957" y="726953"/>
                    <a:pt x="359508" y="726953"/>
                  </a:cubicBezTo>
                  <a:cubicBezTo>
                    <a:pt x="558058" y="726953"/>
                    <a:pt x="719015" y="564219"/>
                    <a:pt x="719015" y="363476"/>
                  </a:cubicBezTo>
                  <a:cubicBezTo>
                    <a:pt x="719015" y="162734"/>
                    <a:pt x="558058" y="0"/>
                    <a:pt x="359508" y="0"/>
                  </a:cubicBezTo>
                  <a:close/>
                </a:path>
              </a:pathLst>
            </a:custGeom>
            <a:solidFill>
              <a:srgbClr val="295BBE"/>
            </a:solidFill>
          </p:spPr>
        </p:sp>
        <p:sp>
          <p:nvSpPr>
            <p:cNvPr id="10" name="TextBox 10"/>
            <p:cNvSpPr txBox="1"/>
            <p:nvPr/>
          </p:nvSpPr>
          <p:spPr bwMode="auto">
            <a:xfrm>
              <a:off x="67408" y="68152"/>
              <a:ext cx="584200" cy="590649"/>
            </a:xfrm>
            <a:prstGeom prst="rect">
              <a:avLst/>
            </a:prstGeom>
            <a:grpFill/>
          </p:spPr>
          <p:txBody>
            <a:bodyPr lIns="50800" tIns="50800" rIns="50800" bIns="50800" rtlCol="0" anchor="ctr"/>
            <a:lstStyle/>
            <a:p>
              <a:pPr algn="ctr">
                <a:lnSpc>
                  <a:spcPts val="1917"/>
                </a:lnSpc>
                <a:defRPr/>
              </a:pPr>
              <a:endParaRPr/>
            </a:p>
          </p:txBody>
        </p:sp>
      </p:grpSp>
      <p:grpSp>
        <p:nvGrpSpPr>
          <p:cNvPr id="11" name="Group 11"/>
          <p:cNvGrpSpPr/>
          <p:nvPr/>
        </p:nvGrpSpPr>
        <p:grpSpPr bwMode="auto">
          <a:xfrm rot="0">
            <a:off x="7506186" y="1944458"/>
            <a:ext cx="3275628" cy="3199042"/>
            <a:chOff x="0" y="0"/>
            <a:chExt cx="808979" cy="790064"/>
          </a:xfrm>
        </p:grpSpPr>
        <p:sp>
          <p:nvSpPr>
            <p:cNvPr id="12" name="Freeform 12"/>
            <p:cNvSpPr/>
            <p:nvPr/>
          </p:nvSpPr>
          <p:spPr bwMode="auto">
            <a:xfrm rot="0" flipH="0" flipV="0">
              <a:off x="0" y="0"/>
              <a:ext cx="808979" cy="790064"/>
            </a:xfrm>
            <a:custGeom>
              <a:avLst/>
              <a:gdLst/>
              <a:ahLst/>
              <a:cxnLst/>
              <a:rect l="l" t="t" r="r" b="b"/>
              <a:pathLst>
                <a:path w="808979" h="790064" fill="norm" stroke="1" extrusionOk="0">
                  <a:moveTo>
                    <a:pt x="54360" y="0"/>
                  </a:moveTo>
                  <a:lnTo>
                    <a:pt x="754619" y="0"/>
                  </a:lnTo>
                  <a:cubicBezTo>
                    <a:pt x="769036" y="0"/>
                    <a:pt x="782863" y="5727"/>
                    <a:pt x="793057" y="15922"/>
                  </a:cubicBezTo>
                  <a:cubicBezTo>
                    <a:pt x="803252" y="26116"/>
                    <a:pt x="808979" y="39943"/>
                    <a:pt x="808979" y="54360"/>
                  </a:cubicBezTo>
                  <a:lnTo>
                    <a:pt x="808979" y="735704"/>
                  </a:lnTo>
                  <a:cubicBezTo>
                    <a:pt x="808979" y="750121"/>
                    <a:pt x="803252" y="763948"/>
                    <a:pt x="793057" y="774143"/>
                  </a:cubicBezTo>
                  <a:cubicBezTo>
                    <a:pt x="782863" y="784337"/>
                    <a:pt x="769036" y="790064"/>
                    <a:pt x="754619" y="790064"/>
                  </a:cubicBezTo>
                  <a:lnTo>
                    <a:pt x="54360" y="790064"/>
                  </a:lnTo>
                  <a:cubicBezTo>
                    <a:pt x="39943" y="790064"/>
                    <a:pt x="26116" y="784337"/>
                    <a:pt x="15922" y="774143"/>
                  </a:cubicBezTo>
                  <a:cubicBezTo>
                    <a:pt x="5727" y="763948"/>
                    <a:pt x="0" y="750121"/>
                    <a:pt x="0" y="735704"/>
                  </a:cubicBezTo>
                  <a:lnTo>
                    <a:pt x="0" y="54360"/>
                  </a:lnTo>
                  <a:cubicBezTo>
                    <a:pt x="0" y="39943"/>
                    <a:pt x="5727" y="26116"/>
                    <a:pt x="15922" y="15922"/>
                  </a:cubicBezTo>
                  <a:cubicBezTo>
                    <a:pt x="26116" y="5727"/>
                    <a:pt x="39943" y="0"/>
                    <a:pt x="54360" y="0"/>
                  </a:cubicBezTo>
                  <a:close/>
                </a:path>
              </a:pathLst>
            </a:custGeom>
            <a:blipFill>
              <a:blip r:embed="rId3"/>
              <a:srcRect l="0" t="17405" r="0" b="17405"/>
              <a:stretch/>
            </a:blipFill>
            <a:ln w="28575" cap="rnd">
              <a:solidFill>
                <a:srgbClr val="295BBE"/>
              </a:solidFill>
              <a:prstDash val="solid"/>
              <a:round/>
            </a:ln>
          </p:spPr>
        </p:sp>
      </p:grpSp>
      <p:grpSp>
        <p:nvGrpSpPr>
          <p:cNvPr id="13" name="Group 13"/>
          <p:cNvGrpSpPr/>
          <p:nvPr/>
        </p:nvGrpSpPr>
        <p:grpSpPr bwMode="auto">
          <a:xfrm rot="0">
            <a:off x="9554639" y="5763259"/>
            <a:ext cx="8114526" cy="2668696"/>
            <a:chOff x="0" y="0"/>
            <a:chExt cx="2137159" cy="702866"/>
          </a:xfrm>
        </p:grpSpPr>
        <p:sp>
          <p:nvSpPr>
            <p:cNvPr id="14" name="Freeform 14"/>
            <p:cNvSpPr/>
            <p:nvPr/>
          </p:nvSpPr>
          <p:spPr bwMode="auto">
            <a:xfrm rot="0" flipH="0" flipV="0">
              <a:off x="0" y="0"/>
              <a:ext cx="2137159" cy="702866"/>
            </a:xfrm>
            <a:custGeom>
              <a:avLst/>
              <a:gdLst/>
              <a:ahLst/>
              <a:cxnLst/>
              <a:rect l="l" t="t" r="r" b="b"/>
              <a:pathLst>
                <a:path w="2137159" h="702866" fill="norm" stroke="1" extrusionOk="0">
                  <a:moveTo>
                    <a:pt x="0" y="0"/>
                  </a:moveTo>
                  <a:lnTo>
                    <a:pt x="2137159" y="0"/>
                  </a:lnTo>
                  <a:lnTo>
                    <a:pt x="2137159" y="702866"/>
                  </a:lnTo>
                  <a:lnTo>
                    <a:pt x="0" y="702866"/>
                  </a:lnTo>
                  <a:close/>
                </a:path>
              </a:pathLst>
            </a:custGeom>
            <a:solidFill>
              <a:srgbClr val="295BBE"/>
            </a:solidFill>
          </p:spPr>
        </p:sp>
        <p:sp>
          <p:nvSpPr>
            <p:cNvPr id="15" name="TextBox 15"/>
            <p:cNvSpPr txBox="1"/>
            <p:nvPr/>
          </p:nvSpPr>
          <p:spPr bwMode="auto">
            <a:xfrm>
              <a:off x="0" y="0"/>
              <a:ext cx="2137159" cy="702866"/>
            </a:xfrm>
            <a:prstGeom prst="rect">
              <a:avLst/>
            </a:prstGeom>
            <a:grpFill/>
          </p:spPr>
          <p:txBody>
            <a:bodyPr lIns="50800" tIns="50800" rIns="50800" bIns="50800" rtlCol="0" anchor="ctr"/>
            <a:lstStyle/>
            <a:p>
              <a:pPr algn="ctr">
                <a:lnSpc>
                  <a:spcPts val="1917"/>
                </a:lnSpc>
                <a:defRPr/>
              </a:pPr>
              <a:endParaRPr/>
            </a:p>
          </p:txBody>
        </p:sp>
      </p:grpSp>
      <p:grpSp>
        <p:nvGrpSpPr>
          <p:cNvPr id="16" name="Group 16"/>
          <p:cNvGrpSpPr/>
          <p:nvPr/>
        </p:nvGrpSpPr>
        <p:grpSpPr bwMode="auto">
          <a:xfrm rot="0">
            <a:off x="7506186" y="5498086"/>
            <a:ext cx="3275628" cy="3199042"/>
            <a:chOff x="0" y="0"/>
            <a:chExt cx="808979" cy="790064"/>
          </a:xfrm>
        </p:grpSpPr>
        <p:sp>
          <p:nvSpPr>
            <p:cNvPr id="17" name="Freeform 17"/>
            <p:cNvSpPr/>
            <p:nvPr/>
          </p:nvSpPr>
          <p:spPr bwMode="auto">
            <a:xfrm rot="0" flipH="0" flipV="0">
              <a:off x="0" y="0"/>
              <a:ext cx="808979" cy="790064"/>
            </a:xfrm>
            <a:custGeom>
              <a:avLst/>
              <a:gdLst/>
              <a:ahLst/>
              <a:cxnLst/>
              <a:rect l="l" t="t" r="r" b="b"/>
              <a:pathLst>
                <a:path w="808979" h="790064" fill="norm" stroke="1" extrusionOk="0">
                  <a:moveTo>
                    <a:pt x="54360" y="0"/>
                  </a:moveTo>
                  <a:lnTo>
                    <a:pt x="754619" y="0"/>
                  </a:lnTo>
                  <a:cubicBezTo>
                    <a:pt x="769036" y="0"/>
                    <a:pt x="782863" y="5727"/>
                    <a:pt x="793057" y="15922"/>
                  </a:cubicBezTo>
                  <a:cubicBezTo>
                    <a:pt x="803252" y="26116"/>
                    <a:pt x="808979" y="39943"/>
                    <a:pt x="808979" y="54360"/>
                  </a:cubicBezTo>
                  <a:lnTo>
                    <a:pt x="808979" y="735704"/>
                  </a:lnTo>
                  <a:cubicBezTo>
                    <a:pt x="808979" y="750121"/>
                    <a:pt x="803252" y="763948"/>
                    <a:pt x="793057" y="774143"/>
                  </a:cubicBezTo>
                  <a:cubicBezTo>
                    <a:pt x="782863" y="784337"/>
                    <a:pt x="769036" y="790064"/>
                    <a:pt x="754619" y="790064"/>
                  </a:cubicBezTo>
                  <a:lnTo>
                    <a:pt x="54360" y="790064"/>
                  </a:lnTo>
                  <a:cubicBezTo>
                    <a:pt x="39943" y="790064"/>
                    <a:pt x="26116" y="784337"/>
                    <a:pt x="15922" y="774143"/>
                  </a:cubicBezTo>
                  <a:cubicBezTo>
                    <a:pt x="5727" y="763948"/>
                    <a:pt x="0" y="750121"/>
                    <a:pt x="0" y="735704"/>
                  </a:cubicBezTo>
                  <a:lnTo>
                    <a:pt x="0" y="54360"/>
                  </a:lnTo>
                  <a:cubicBezTo>
                    <a:pt x="0" y="39943"/>
                    <a:pt x="5727" y="26116"/>
                    <a:pt x="15922" y="15922"/>
                  </a:cubicBezTo>
                  <a:cubicBezTo>
                    <a:pt x="26116" y="5727"/>
                    <a:pt x="39943" y="0"/>
                    <a:pt x="54360" y="0"/>
                  </a:cubicBezTo>
                  <a:close/>
                </a:path>
              </a:pathLst>
            </a:custGeom>
            <a:blipFill>
              <a:blip r:embed="rId3"/>
              <a:srcRect l="0" t="17405" r="0" b="17405"/>
              <a:stretch/>
            </a:blipFill>
            <a:ln w="28575" cap="rnd">
              <a:solidFill>
                <a:srgbClr val="295BBE"/>
              </a:solidFill>
              <a:prstDash val="solid"/>
              <a:round/>
            </a:ln>
          </p:spPr>
        </p:sp>
      </p:grpSp>
      <p:sp>
        <p:nvSpPr>
          <p:cNvPr id="18" name="TextBox 18"/>
          <p:cNvSpPr txBox="1"/>
          <p:nvPr/>
        </p:nvSpPr>
        <p:spPr bwMode="auto">
          <a:xfrm rot="0">
            <a:off x="11116447" y="3316683"/>
            <a:ext cx="6112028" cy="1363894"/>
          </a:xfrm>
          <a:prstGeom prst="rect">
            <a:avLst/>
          </a:prstGeom>
        </p:spPr>
        <p:txBody>
          <a:bodyPr lIns="0" tIns="0" rIns="0" bIns="0" rtlCol="0" anchor="t">
            <a:spAutoFit/>
          </a:bodyPr>
          <a:lstStyle/>
          <a:p>
            <a:pPr algn="just">
              <a:lnSpc>
                <a:spcPts val="2153"/>
              </a:lnSpc>
              <a:spcBef>
                <a:spcPts val="0"/>
              </a:spcBef>
              <a:defRPr/>
            </a:pPr>
            <a:r>
              <a:rPr lang="en-US" sz="2000">
                <a:solidFill>
                  <a:srgbClr val="FFFFFF"/>
                </a:solidFill>
                <a:latin typeface="Poppins"/>
                <a:ea typeface="Poppins"/>
                <a:cs typeface="Poppins"/>
              </a:rPr>
              <a:t>Lorem ipsum odor amet, consectetuer adipiscing elit. Curae aliquam mi ultrices duis tristique dictum laoreet aliquet quisque. Nisi fames nec blandit blandit facilisi volutpat aliquam. </a:t>
            </a:r>
            <a:endParaRPr/>
          </a:p>
        </p:txBody>
      </p:sp>
      <p:sp>
        <p:nvSpPr>
          <p:cNvPr id="19" name="TextBox 19"/>
          <p:cNvSpPr txBox="1"/>
          <p:nvPr/>
        </p:nvSpPr>
        <p:spPr bwMode="auto">
          <a:xfrm rot="0">
            <a:off x="11101318" y="2704574"/>
            <a:ext cx="4286320" cy="382438"/>
          </a:xfrm>
          <a:prstGeom prst="rect">
            <a:avLst/>
          </a:prstGeom>
        </p:spPr>
        <p:txBody>
          <a:bodyPr lIns="0" tIns="0" rIns="0" bIns="0" rtlCol="0" anchor="t">
            <a:spAutoFit/>
          </a:bodyPr>
          <a:lstStyle/>
          <a:p>
            <a:pPr algn="l">
              <a:lnSpc>
                <a:spcPts val="2801"/>
              </a:lnSpc>
              <a:spcBef>
                <a:spcPts val="0"/>
              </a:spcBef>
              <a:defRPr/>
            </a:pPr>
            <a:r>
              <a:rPr lang="en-US" sz="2600" b="1">
                <a:solidFill>
                  <a:srgbClr val="FFFFFF"/>
                </a:solidFill>
                <a:latin typeface="Poppins Bold"/>
                <a:ea typeface="Poppins Bold"/>
                <a:cs typeface="Poppins Bold"/>
              </a:rPr>
              <a:t>INVESTMENT NEEDED</a:t>
            </a:r>
            <a:endParaRPr/>
          </a:p>
        </p:txBody>
      </p:sp>
      <p:sp>
        <p:nvSpPr>
          <p:cNvPr id="20" name="TextBox 20"/>
          <p:cNvSpPr txBox="1"/>
          <p:nvPr/>
        </p:nvSpPr>
        <p:spPr bwMode="auto">
          <a:xfrm rot="0">
            <a:off x="11116447" y="6726477"/>
            <a:ext cx="6112028" cy="1363894"/>
          </a:xfrm>
          <a:prstGeom prst="rect">
            <a:avLst/>
          </a:prstGeom>
        </p:spPr>
        <p:txBody>
          <a:bodyPr lIns="0" tIns="0" rIns="0" bIns="0" rtlCol="0" anchor="t">
            <a:spAutoFit/>
          </a:bodyPr>
          <a:lstStyle/>
          <a:p>
            <a:pPr algn="just">
              <a:lnSpc>
                <a:spcPts val="2153"/>
              </a:lnSpc>
              <a:spcBef>
                <a:spcPts val="0"/>
              </a:spcBef>
              <a:defRPr/>
            </a:pPr>
            <a:r>
              <a:rPr lang="en-US" sz="2000">
                <a:solidFill>
                  <a:srgbClr val="FFFFFF"/>
                </a:solidFill>
                <a:latin typeface="Poppins"/>
                <a:ea typeface="Poppins"/>
                <a:cs typeface="Poppins"/>
              </a:rPr>
              <a:t>Lorem ipsum odor amet, consectetuer adipiscing elit. Curae aliquam mi ultrices duis tristique dictum laoreet aliquet quisque. Nisi fames nec blandit blandit facilisi volutpat aliquam. </a:t>
            </a:r>
            <a:endParaRPr/>
          </a:p>
        </p:txBody>
      </p:sp>
      <p:sp>
        <p:nvSpPr>
          <p:cNvPr id="21" name="TextBox 21"/>
          <p:cNvSpPr txBox="1"/>
          <p:nvPr/>
        </p:nvSpPr>
        <p:spPr bwMode="auto">
          <a:xfrm rot="0">
            <a:off x="11101318" y="6114368"/>
            <a:ext cx="4286320" cy="382438"/>
          </a:xfrm>
          <a:prstGeom prst="rect">
            <a:avLst/>
          </a:prstGeom>
        </p:spPr>
        <p:txBody>
          <a:bodyPr lIns="0" tIns="0" rIns="0" bIns="0" rtlCol="0" anchor="t">
            <a:spAutoFit/>
          </a:bodyPr>
          <a:lstStyle/>
          <a:p>
            <a:pPr algn="l">
              <a:lnSpc>
                <a:spcPts val="2801"/>
              </a:lnSpc>
              <a:spcBef>
                <a:spcPts val="0"/>
              </a:spcBef>
              <a:defRPr/>
            </a:pPr>
            <a:r>
              <a:rPr lang="en-US" sz="2600" b="1">
                <a:solidFill>
                  <a:srgbClr val="FFFFFF"/>
                </a:solidFill>
                <a:latin typeface="Poppins Bold"/>
                <a:ea typeface="Poppins Bold"/>
                <a:cs typeface="Poppins Bold"/>
              </a:rPr>
              <a:t>RETURN ON INVESTMENT</a:t>
            </a:r>
            <a:endParaRPr/>
          </a:p>
        </p:txBody>
      </p:sp>
      <p:sp>
        <p:nvSpPr>
          <p:cNvPr id="22" name="Freeform 22"/>
          <p:cNvSpPr/>
          <p:nvPr/>
        </p:nvSpPr>
        <p:spPr bwMode="auto">
          <a:xfrm rot="0" flipH="0" flipV="0">
            <a:off x="17582821" y="561172"/>
            <a:ext cx="413022" cy="413022"/>
          </a:xfrm>
          <a:custGeom>
            <a:avLst/>
            <a:gdLst/>
            <a:ahLst/>
            <a:cxnLst/>
            <a:rect l="l" t="t" r="r" b="b"/>
            <a:pathLst>
              <a:path w="413022" h="413022" fill="norm" stroke="1" extrusionOk="0">
                <a:moveTo>
                  <a:pt x="0" y="0"/>
                </a:moveTo>
                <a:lnTo>
                  <a:pt x="413023" y="0"/>
                </a:lnTo>
                <a:lnTo>
                  <a:pt x="413023" y="413022"/>
                </a:lnTo>
                <a:lnTo>
                  <a:pt x="0" y="413022"/>
                </a:lnTo>
                <a:lnTo>
                  <a:pt x="0" y="0"/>
                </a:lnTo>
                <a:close/>
              </a:path>
            </a:pathLst>
          </a:custGeom>
          <a:blipFill>
            <a:blip r:embed="rId4"/>
            <a:srcRect l="0" t="0" r="0" b="0"/>
            <a:stretch/>
          </a:blipFill>
        </p:spPr>
      </p:sp>
      <p:grpSp>
        <p:nvGrpSpPr>
          <p:cNvPr id="23" name="Group 23"/>
          <p:cNvGrpSpPr/>
          <p:nvPr/>
        </p:nvGrpSpPr>
        <p:grpSpPr bwMode="auto">
          <a:xfrm rot="0">
            <a:off x="1028700" y="706372"/>
            <a:ext cx="3384079" cy="428240"/>
            <a:chOff x="0" y="0"/>
            <a:chExt cx="4512106" cy="570987"/>
          </a:xfrm>
        </p:grpSpPr>
        <p:sp>
          <p:nvSpPr>
            <p:cNvPr id="24" name="Freeform 24"/>
            <p:cNvSpPr/>
            <p:nvPr/>
          </p:nvSpPr>
          <p:spPr bwMode="auto">
            <a:xfrm rot="0" flipH="0" flipV="0">
              <a:off x="0" y="0"/>
              <a:ext cx="560799" cy="468012"/>
            </a:xfrm>
            <a:custGeom>
              <a:avLst/>
              <a:gdLst/>
              <a:ahLst/>
              <a:cxnLst/>
              <a:rect l="l" t="t" r="r" b="b"/>
              <a:pathLst>
                <a:path w="560799" h="468012" fill="norm" stroke="1" extrusionOk="0">
                  <a:moveTo>
                    <a:pt x="0" y="0"/>
                  </a:moveTo>
                  <a:lnTo>
                    <a:pt x="560799" y="0"/>
                  </a:lnTo>
                  <a:lnTo>
                    <a:pt x="560799" y="468012"/>
                  </a:lnTo>
                  <a:lnTo>
                    <a:pt x="0" y="468012"/>
                  </a:lnTo>
                  <a:lnTo>
                    <a:pt x="0" y="0"/>
                  </a:lnTo>
                  <a:close/>
                </a:path>
              </a:pathLst>
            </a:custGeom>
            <a:blipFill>
              <a:blip r:embed="rId5"/>
              <a:srcRect l="0" t="0" r="0" b="0"/>
              <a:stretch/>
            </a:blipFill>
          </p:spPr>
        </p:sp>
        <p:sp>
          <p:nvSpPr>
            <p:cNvPr id="25" name="TextBox 25"/>
            <p:cNvSpPr txBox="1"/>
            <p:nvPr/>
          </p:nvSpPr>
          <p:spPr bwMode="auto">
            <a:xfrm rot="0">
              <a:off x="729383" y="0"/>
              <a:ext cx="3782723" cy="570987"/>
            </a:xfrm>
            <a:prstGeom prst="rect">
              <a:avLst/>
            </a:prstGeom>
            <a:grpFill/>
          </p:spPr>
          <p:txBody>
            <a:bodyPr lIns="0" tIns="0" rIns="0" bIns="0" rtlCol="0" anchor="t">
              <a:spAutoFit/>
            </a:bodyPr>
            <a:lstStyle/>
            <a:p>
              <a:pPr algn="l">
                <a:lnSpc>
                  <a:spcPts val="3043"/>
                </a:lnSpc>
                <a:spcBef>
                  <a:spcPts val="0"/>
                </a:spcBef>
                <a:defRPr/>
              </a:pPr>
              <a:r>
                <a:rPr lang="en-US" sz="2800" b="1">
                  <a:solidFill>
                    <a:srgbClr val="295BBE"/>
                  </a:solidFill>
                  <a:latin typeface="Poppins Bold"/>
                  <a:ea typeface="Poppins Bold"/>
                  <a:cs typeface="Poppins Bold"/>
                </a:rPr>
                <a:t>EntreConnect</a:t>
              </a:r>
              <a:endParaRPr/>
            </a:p>
          </p:txBody>
        </p:sp>
      </p:gr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gradFill>
          <a:gsLst>
            <a:gs pos="0">
              <a:srgbClr val="000000">
                <a:alpha val="100000"/>
              </a:srgbClr>
            </a:gs>
            <a:gs pos="100000">
              <a:srgbClr val="3533CD">
                <a:alpha val="100000"/>
              </a:srgbClr>
            </a:gs>
          </a:gsLst>
          <a:lin ang="0" scaled="1"/>
        </a:gradFill>
      </p:bgPr>
    </p:bg>
    <p:spTree>
      <p:nvGrpSpPr>
        <p:cNvPr id="1" name=""/>
        <p:cNvGrpSpPr/>
        <p:nvPr/>
      </p:nvGrpSpPr>
      <p:grpSpPr bwMode="auto">
        <a:xfrm>
          <a:off x="0" y="0"/>
          <a:ext cx="0" cy="0"/>
          <a:chOff x="0" y="0"/>
          <a:chExt cx="0" cy="0"/>
        </a:xfrm>
      </p:grpSpPr>
      <p:sp>
        <p:nvSpPr>
          <p:cNvPr id="2" name="Freeform 2"/>
          <p:cNvSpPr/>
          <p:nvPr/>
        </p:nvSpPr>
        <p:spPr bwMode="auto">
          <a:xfrm rot="0" flipH="0" flipV="0">
            <a:off x="1028700" y="1894670"/>
            <a:ext cx="9113552" cy="6942869"/>
          </a:xfrm>
          <a:custGeom>
            <a:avLst/>
            <a:gdLst/>
            <a:ahLst/>
            <a:cxnLst/>
            <a:rect l="l" t="t" r="r" b="b"/>
            <a:pathLst>
              <a:path w="9113552" h="6942869" fill="norm" stroke="1" extrusionOk="0">
                <a:moveTo>
                  <a:pt x="0" y="0"/>
                </a:moveTo>
                <a:lnTo>
                  <a:pt x="9113552" y="0"/>
                </a:lnTo>
                <a:lnTo>
                  <a:pt x="9113552" y="6942869"/>
                </a:lnTo>
                <a:lnTo>
                  <a:pt x="0" y="6942869"/>
                </a:lnTo>
                <a:lnTo>
                  <a:pt x="0" y="0"/>
                </a:lnTo>
                <a:close/>
              </a:path>
            </a:pathLst>
          </a:custGeom>
          <a:blipFill>
            <a:blip r:embed="rId3"/>
            <a:srcRect l="0" t="0" r="0" b="0"/>
            <a:stretch/>
          </a:blipFill>
        </p:spPr>
      </p:sp>
      <p:sp>
        <p:nvSpPr>
          <p:cNvPr id="3" name="TextBox 3"/>
          <p:cNvSpPr txBox="1"/>
          <p:nvPr/>
        </p:nvSpPr>
        <p:spPr bwMode="auto">
          <a:xfrm rot="5400000">
            <a:off x="17336912" y="9029381"/>
            <a:ext cx="936679" cy="272173"/>
          </a:xfrm>
          <a:prstGeom prst="rect">
            <a:avLst/>
          </a:prstGeom>
        </p:spPr>
        <p:txBody>
          <a:bodyPr lIns="0" tIns="0" rIns="0" bIns="0" rtlCol="0" anchor="t">
            <a:spAutoFit/>
          </a:bodyPr>
          <a:lstStyle/>
          <a:p>
            <a:pPr algn="l">
              <a:lnSpc>
                <a:spcPts val="1934"/>
              </a:lnSpc>
              <a:spcBef>
                <a:spcPts val="0"/>
              </a:spcBef>
              <a:defRPr/>
            </a:pPr>
            <a:r>
              <a:rPr lang="en-US" sz="1800">
                <a:solidFill>
                  <a:srgbClr val="FFFFFF"/>
                </a:solidFill>
                <a:latin typeface="Poppins"/>
                <a:ea typeface="Poppins"/>
                <a:cs typeface="Poppins"/>
              </a:rPr>
              <a:t>page 13</a:t>
            </a:r>
            <a:endParaRPr/>
          </a:p>
        </p:txBody>
      </p:sp>
      <p:sp>
        <p:nvSpPr>
          <p:cNvPr id="4" name="TextBox 4"/>
          <p:cNvSpPr txBox="1"/>
          <p:nvPr/>
        </p:nvSpPr>
        <p:spPr bwMode="auto">
          <a:xfrm rot="0">
            <a:off x="10914257" y="2916847"/>
            <a:ext cx="4026032" cy="1300807"/>
          </a:xfrm>
          <a:prstGeom prst="rect">
            <a:avLst/>
          </a:prstGeom>
        </p:spPr>
        <p:txBody>
          <a:bodyPr lIns="0" tIns="0" rIns="0" bIns="0" rtlCol="0" anchor="t">
            <a:spAutoFit/>
          </a:bodyPr>
          <a:lstStyle/>
          <a:p>
            <a:pPr algn="l">
              <a:lnSpc>
                <a:spcPts val="9391"/>
              </a:lnSpc>
              <a:spcBef>
                <a:spcPts val="0"/>
              </a:spcBef>
              <a:defRPr/>
            </a:pPr>
            <a:r>
              <a:rPr lang="en-US" sz="8700">
                <a:solidFill>
                  <a:srgbClr val="FFFFFF"/>
                </a:solidFill>
                <a:latin typeface="Poppins"/>
                <a:ea typeface="Poppins"/>
                <a:cs typeface="Poppins"/>
              </a:rPr>
              <a:t>Team </a:t>
            </a:r>
            <a:endParaRPr/>
          </a:p>
        </p:txBody>
      </p:sp>
      <p:sp>
        <p:nvSpPr>
          <p:cNvPr id="5" name="TextBox 5"/>
          <p:cNvSpPr txBox="1"/>
          <p:nvPr/>
        </p:nvSpPr>
        <p:spPr bwMode="auto">
          <a:xfrm rot="0">
            <a:off x="10914257" y="3842693"/>
            <a:ext cx="5966804" cy="1300807"/>
          </a:xfrm>
          <a:prstGeom prst="rect">
            <a:avLst/>
          </a:prstGeom>
        </p:spPr>
        <p:txBody>
          <a:bodyPr lIns="0" tIns="0" rIns="0" bIns="0" rtlCol="0" anchor="t">
            <a:spAutoFit/>
          </a:bodyPr>
          <a:lstStyle/>
          <a:p>
            <a:pPr algn="l">
              <a:lnSpc>
                <a:spcPts val="9391"/>
              </a:lnSpc>
              <a:spcBef>
                <a:spcPts val="0"/>
              </a:spcBef>
              <a:defRPr/>
            </a:pPr>
            <a:r>
              <a:rPr lang="en-US" sz="8700" b="1">
                <a:solidFill>
                  <a:srgbClr val="FFFFFF"/>
                </a:solidFill>
                <a:latin typeface="Poppins Bold"/>
                <a:ea typeface="Poppins Bold"/>
                <a:cs typeface="Poppins Bold"/>
              </a:rPr>
              <a:t>Overview</a:t>
            </a:r>
            <a:endParaRPr/>
          </a:p>
        </p:txBody>
      </p:sp>
      <p:sp>
        <p:nvSpPr>
          <p:cNvPr id="6" name="TextBox 6"/>
          <p:cNvSpPr txBox="1"/>
          <p:nvPr/>
        </p:nvSpPr>
        <p:spPr bwMode="auto">
          <a:xfrm rot="0">
            <a:off x="1420927" y="3515457"/>
            <a:ext cx="3878581" cy="625896"/>
          </a:xfrm>
          <a:prstGeom prst="rect">
            <a:avLst/>
          </a:prstGeom>
        </p:spPr>
        <p:txBody>
          <a:bodyPr lIns="0" tIns="0" rIns="0" bIns="0" rtlCol="0" anchor="t">
            <a:spAutoFit/>
          </a:bodyPr>
          <a:lstStyle/>
          <a:p>
            <a:pPr algn="just">
              <a:lnSpc>
                <a:spcPts val="4529"/>
              </a:lnSpc>
              <a:spcBef>
                <a:spcPts val="0"/>
              </a:spcBef>
              <a:defRPr/>
            </a:pPr>
            <a:r>
              <a:rPr lang="en-US" sz="4200">
                <a:solidFill>
                  <a:srgbClr val="295BBE"/>
                </a:solidFill>
                <a:latin typeface="Poppins"/>
                <a:ea typeface="Poppins"/>
                <a:cs typeface="Poppins"/>
              </a:rPr>
              <a:t>Satvik Pathak</a:t>
            </a:r>
            <a:endParaRPr/>
          </a:p>
        </p:txBody>
      </p:sp>
      <p:sp>
        <p:nvSpPr>
          <p:cNvPr id="7" name="Freeform 7"/>
          <p:cNvSpPr/>
          <p:nvPr/>
        </p:nvSpPr>
        <p:spPr bwMode="auto">
          <a:xfrm rot="0" flipH="0" flipV="0">
            <a:off x="17582821" y="561172"/>
            <a:ext cx="413022" cy="413022"/>
          </a:xfrm>
          <a:custGeom>
            <a:avLst/>
            <a:gdLst/>
            <a:ahLst/>
            <a:cxnLst/>
            <a:rect l="l" t="t" r="r" b="b"/>
            <a:pathLst>
              <a:path w="413022" h="413022" fill="norm" stroke="1" extrusionOk="0">
                <a:moveTo>
                  <a:pt x="0" y="0"/>
                </a:moveTo>
                <a:lnTo>
                  <a:pt x="413023" y="0"/>
                </a:lnTo>
                <a:lnTo>
                  <a:pt x="413023" y="413022"/>
                </a:lnTo>
                <a:lnTo>
                  <a:pt x="0" y="413022"/>
                </a:lnTo>
                <a:lnTo>
                  <a:pt x="0" y="0"/>
                </a:lnTo>
                <a:close/>
              </a:path>
            </a:pathLst>
          </a:custGeom>
          <a:blipFill>
            <a:blip r:embed="rId5"/>
            <a:srcRect l="0" t="0" r="0" b="0"/>
            <a:stretch/>
          </a:blipFill>
        </p:spPr>
      </p:sp>
      <p:grpSp>
        <p:nvGrpSpPr>
          <p:cNvPr id="8" name="Group 8"/>
          <p:cNvGrpSpPr/>
          <p:nvPr/>
        </p:nvGrpSpPr>
        <p:grpSpPr bwMode="auto">
          <a:xfrm rot="0">
            <a:off x="1028700" y="706372"/>
            <a:ext cx="3384079" cy="428240"/>
            <a:chOff x="0" y="0"/>
            <a:chExt cx="4512106" cy="570987"/>
          </a:xfrm>
        </p:grpSpPr>
        <p:sp>
          <p:nvSpPr>
            <p:cNvPr id="9" name="Freeform 9"/>
            <p:cNvSpPr/>
            <p:nvPr/>
          </p:nvSpPr>
          <p:spPr bwMode="auto">
            <a:xfrm rot="0" flipH="0" flipV="0">
              <a:off x="0" y="0"/>
              <a:ext cx="560799" cy="468012"/>
            </a:xfrm>
            <a:custGeom>
              <a:avLst/>
              <a:gdLst/>
              <a:ahLst/>
              <a:cxnLst/>
              <a:rect l="l" t="t" r="r" b="b"/>
              <a:pathLst>
                <a:path w="560799" h="468012" fill="norm" stroke="1" extrusionOk="0">
                  <a:moveTo>
                    <a:pt x="0" y="0"/>
                  </a:moveTo>
                  <a:lnTo>
                    <a:pt x="560799" y="0"/>
                  </a:lnTo>
                  <a:lnTo>
                    <a:pt x="560799" y="468012"/>
                  </a:lnTo>
                  <a:lnTo>
                    <a:pt x="0" y="468012"/>
                  </a:lnTo>
                  <a:lnTo>
                    <a:pt x="0" y="0"/>
                  </a:lnTo>
                  <a:close/>
                </a:path>
              </a:pathLst>
            </a:custGeom>
            <a:blipFill>
              <a:blip r:embed="rId6"/>
              <a:srcRect l="0" t="0" r="0" b="0"/>
              <a:stretch/>
            </a:blipFill>
          </p:spPr>
        </p:sp>
        <p:sp>
          <p:nvSpPr>
            <p:cNvPr id="10" name="TextBox 10"/>
            <p:cNvSpPr txBox="1"/>
            <p:nvPr/>
          </p:nvSpPr>
          <p:spPr bwMode="auto">
            <a:xfrm rot="0">
              <a:off x="729383" y="0"/>
              <a:ext cx="3782723" cy="570987"/>
            </a:xfrm>
            <a:prstGeom prst="rect">
              <a:avLst/>
            </a:prstGeom>
            <a:grpFill/>
          </p:spPr>
          <p:txBody>
            <a:bodyPr lIns="0" tIns="0" rIns="0" bIns="0" rtlCol="0" anchor="t">
              <a:spAutoFit/>
            </a:bodyPr>
            <a:lstStyle/>
            <a:p>
              <a:pPr algn="l">
                <a:lnSpc>
                  <a:spcPts val="3043"/>
                </a:lnSpc>
                <a:spcBef>
                  <a:spcPts val="0"/>
                </a:spcBef>
                <a:defRPr/>
              </a:pPr>
              <a:r>
                <a:rPr lang="en-US" sz="2800" b="1">
                  <a:solidFill>
                    <a:srgbClr val="295BBE"/>
                  </a:solidFill>
                  <a:latin typeface="Poppins Bold"/>
                  <a:ea typeface="Poppins Bold"/>
                  <a:cs typeface="Poppins Bold"/>
                </a:rPr>
                <a:t>EntreConnect</a:t>
              </a:r>
              <a:endParaRPr/>
            </a:p>
          </p:txBody>
        </p:sp>
      </p:grpSp>
      <p:sp>
        <p:nvSpPr>
          <p:cNvPr id="11" name="TextBox 11"/>
          <p:cNvSpPr txBox="1"/>
          <p:nvPr/>
        </p:nvSpPr>
        <p:spPr bwMode="auto">
          <a:xfrm rot="0">
            <a:off x="5345326" y="3515457"/>
            <a:ext cx="7597348" cy="625896"/>
          </a:xfrm>
          <a:prstGeom prst="rect">
            <a:avLst/>
          </a:prstGeom>
        </p:spPr>
        <p:txBody>
          <a:bodyPr lIns="0" tIns="0" rIns="0" bIns="0" rtlCol="0" anchor="t">
            <a:spAutoFit/>
          </a:bodyPr>
          <a:lstStyle/>
          <a:p>
            <a:pPr algn="just">
              <a:lnSpc>
                <a:spcPts val="4529"/>
              </a:lnSpc>
              <a:spcBef>
                <a:spcPts val="0"/>
              </a:spcBef>
              <a:defRPr/>
            </a:pPr>
            <a:r>
              <a:rPr lang="en-US" sz="4200">
                <a:solidFill>
                  <a:srgbClr val="295BBE"/>
                </a:solidFill>
                <a:latin typeface="Poppins"/>
                <a:ea typeface="Poppins"/>
                <a:cs typeface="Poppins"/>
              </a:rPr>
              <a:t>Sanatan Sharma</a:t>
            </a:r>
            <a:endParaRPr/>
          </a:p>
        </p:txBody>
      </p:sp>
      <p:sp>
        <p:nvSpPr>
          <p:cNvPr id="12" name="TextBox 12"/>
          <p:cNvSpPr txBox="1"/>
          <p:nvPr/>
        </p:nvSpPr>
        <p:spPr bwMode="auto">
          <a:xfrm rot="0">
            <a:off x="6366826" y="6279015"/>
            <a:ext cx="3447748" cy="625896"/>
          </a:xfrm>
          <a:prstGeom prst="rect">
            <a:avLst/>
          </a:prstGeom>
        </p:spPr>
        <p:txBody>
          <a:bodyPr lIns="0" tIns="0" rIns="0" bIns="0" rtlCol="0" anchor="t">
            <a:spAutoFit/>
          </a:bodyPr>
          <a:lstStyle/>
          <a:p>
            <a:pPr algn="just">
              <a:lnSpc>
                <a:spcPts val="4529"/>
              </a:lnSpc>
              <a:spcBef>
                <a:spcPts val="0"/>
              </a:spcBef>
              <a:defRPr/>
            </a:pPr>
            <a:r>
              <a:rPr lang="en-US" sz="4200">
                <a:solidFill>
                  <a:srgbClr val="295BBE"/>
                </a:solidFill>
                <a:latin typeface="Poppins"/>
                <a:ea typeface="Poppins"/>
                <a:cs typeface="Poppins"/>
              </a:rPr>
              <a:t>Mehak Negi</a:t>
            </a:r>
            <a:endParaRPr/>
          </a:p>
        </p:txBody>
      </p:sp>
      <p:sp>
        <p:nvSpPr>
          <p:cNvPr id="13" name="TextBox 13"/>
          <p:cNvSpPr txBox="1"/>
          <p:nvPr/>
        </p:nvSpPr>
        <p:spPr bwMode="auto">
          <a:xfrm rot="0">
            <a:off x="1420927" y="6279015"/>
            <a:ext cx="4173361" cy="625896"/>
          </a:xfrm>
          <a:prstGeom prst="rect">
            <a:avLst/>
          </a:prstGeom>
        </p:spPr>
        <p:txBody>
          <a:bodyPr lIns="0" tIns="0" rIns="0" bIns="0" rtlCol="0" anchor="t">
            <a:spAutoFit/>
          </a:bodyPr>
          <a:lstStyle/>
          <a:p>
            <a:pPr algn="just">
              <a:lnSpc>
                <a:spcPts val="4529"/>
              </a:lnSpc>
              <a:spcBef>
                <a:spcPts val="0"/>
              </a:spcBef>
              <a:defRPr/>
            </a:pPr>
            <a:r>
              <a:rPr lang="en-US" sz="4200">
                <a:solidFill>
                  <a:srgbClr val="295BBE"/>
                </a:solidFill>
                <a:latin typeface="Poppins"/>
                <a:ea typeface="Poppins"/>
                <a:cs typeface="Poppins"/>
              </a:rPr>
              <a:t>Ryanveer Singh</a:t>
            </a:r>
            <a:endParaRPr/>
          </a:p>
        </p:txBody>
      </p:sp>
      <p:sp>
        <p:nvSpPr>
          <p:cNvPr id="14" name="TextBox 14"/>
          <p:cNvSpPr txBox="1"/>
          <p:nvPr/>
        </p:nvSpPr>
        <p:spPr bwMode="auto">
          <a:xfrm rot="0">
            <a:off x="1420927" y="4275306"/>
            <a:ext cx="3152968" cy="561126"/>
          </a:xfrm>
          <a:prstGeom prst="rect">
            <a:avLst/>
          </a:prstGeom>
        </p:spPr>
        <p:txBody>
          <a:bodyPr lIns="0" tIns="0" rIns="0" bIns="0" rtlCol="0" anchor="t">
            <a:spAutoFit/>
          </a:bodyPr>
          <a:lstStyle/>
          <a:p>
            <a:pPr algn="just">
              <a:lnSpc>
                <a:spcPts val="3989"/>
              </a:lnSpc>
              <a:spcBef>
                <a:spcPts val="0"/>
              </a:spcBef>
              <a:defRPr/>
            </a:pPr>
            <a:r>
              <a:rPr lang="en-US" sz="3700">
                <a:solidFill>
                  <a:srgbClr val="295BBE"/>
                </a:solidFill>
                <a:latin typeface="Poppins"/>
                <a:ea typeface="Poppins"/>
                <a:cs typeface="Poppins"/>
              </a:rPr>
              <a:t>7973817054</a:t>
            </a:r>
            <a:endParaRPr/>
          </a:p>
        </p:txBody>
      </p:sp>
      <p:sp>
        <p:nvSpPr>
          <p:cNvPr id="15" name="TextBox 15"/>
          <p:cNvSpPr txBox="1"/>
          <p:nvPr/>
        </p:nvSpPr>
        <p:spPr bwMode="auto">
          <a:xfrm rot="0">
            <a:off x="5345326" y="4275306"/>
            <a:ext cx="3152968" cy="561126"/>
          </a:xfrm>
          <a:prstGeom prst="rect">
            <a:avLst/>
          </a:prstGeom>
        </p:spPr>
        <p:txBody>
          <a:bodyPr lIns="0" tIns="0" rIns="0" bIns="0" rtlCol="0" anchor="t">
            <a:spAutoFit/>
          </a:bodyPr>
          <a:lstStyle/>
          <a:p>
            <a:pPr algn="just">
              <a:lnSpc>
                <a:spcPts val="3989"/>
              </a:lnSpc>
              <a:spcBef>
                <a:spcPts val="0"/>
              </a:spcBef>
              <a:defRPr/>
            </a:pPr>
            <a:r>
              <a:rPr lang="en-US" sz="3700">
                <a:solidFill>
                  <a:srgbClr val="295BBE"/>
                </a:solidFill>
                <a:latin typeface="Poppins"/>
                <a:ea typeface="Poppins"/>
                <a:cs typeface="Poppins"/>
              </a:rPr>
              <a:t>9915709235</a:t>
            </a:r>
            <a:endParaRPr/>
          </a:p>
        </p:txBody>
      </p:sp>
      <p:sp>
        <p:nvSpPr>
          <p:cNvPr id="16" name="TextBox 16"/>
          <p:cNvSpPr txBox="1"/>
          <p:nvPr/>
        </p:nvSpPr>
        <p:spPr bwMode="auto">
          <a:xfrm rot="0">
            <a:off x="1420927" y="7038261"/>
            <a:ext cx="3152968" cy="561126"/>
          </a:xfrm>
          <a:prstGeom prst="rect">
            <a:avLst/>
          </a:prstGeom>
        </p:spPr>
        <p:txBody>
          <a:bodyPr lIns="0" tIns="0" rIns="0" bIns="0" rtlCol="0" anchor="t">
            <a:spAutoFit/>
          </a:bodyPr>
          <a:lstStyle/>
          <a:p>
            <a:pPr algn="just">
              <a:lnSpc>
                <a:spcPts val="3989"/>
              </a:lnSpc>
              <a:spcBef>
                <a:spcPts val="0"/>
              </a:spcBef>
              <a:defRPr/>
            </a:pPr>
            <a:r>
              <a:rPr lang="en-US" sz="3700">
                <a:solidFill>
                  <a:srgbClr val="295BBE"/>
                </a:solidFill>
                <a:latin typeface="Poppins"/>
                <a:ea typeface="Poppins"/>
                <a:cs typeface="Poppins"/>
              </a:rPr>
              <a:t>987207280</a:t>
            </a:r>
            <a:endParaRPr/>
          </a:p>
        </p:txBody>
      </p:sp>
      <p:sp>
        <p:nvSpPr>
          <p:cNvPr id="17" name="TextBox 17"/>
          <p:cNvSpPr txBox="1"/>
          <p:nvPr/>
        </p:nvSpPr>
        <p:spPr bwMode="auto">
          <a:xfrm rot="0">
            <a:off x="6366826" y="7038261"/>
            <a:ext cx="3152968" cy="561126"/>
          </a:xfrm>
          <a:prstGeom prst="rect">
            <a:avLst/>
          </a:prstGeom>
        </p:spPr>
        <p:txBody>
          <a:bodyPr lIns="0" tIns="0" rIns="0" bIns="0" rtlCol="0" anchor="t">
            <a:spAutoFit/>
          </a:bodyPr>
          <a:lstStyle/>
          <a:p>
            <a:pPr algn="just">
              <a:lnSpc>
                <a:spcPts val="3989"/>
              </a:lnSpc>
              <a:spcBef>
                <a:spcPts val="0"/>
              </a:spcBef>
              <a:defRPr/>
            </a:pPr>
            <a:r>
              <a:rPr lang="en-US" sz="3700">
                <a:solidFill>
                  <a:srgbClr val="295BBE"/>
                </a:solidFill>
                <a:latin typeface="Poppins"/>
                <a:ea typeface="Poppins"/>
                <a:cs typeface="Poppins"/>
              </a:rPr>
              <a:t>8847678794</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rgbClr val="F9F6F6"/>
        </a:solidFill>
      </p:bgPr>
    </p:bg>
    <p:spTree>
      <p:nvGrpSpPr>
        <p:cNvPr id="1" name=""/>
        <p:cNvGrpSpPr/>
        <p:nvPr/>
      </p:nvGrpSpPr>
      <p:grpSpPr bwMode="auto">
        <a:xfrm>
          <a:off x="0" y="0"/>
          <a:ext cx="0" cy="0"/>
          <a:chOff x="0" y="0"/>
          <a:chExt cx="0" cy="0"/>
        </a:xfrm>
      </p:grpSpPr>
      <p:sp>
        <p:nvSpPr>
          <p:cNvPr id="2" name="Freeform 2"/>
          <p:cNvSpPr/>
          <p:nvPr/>
        </p:nvSpPr>
        <p:spPr bwMode="auto">
          <a:xfrm rot="0" flipH="0" flipV="0">
            <a:off x="1720606" y="4582328"/>
            <a:ext cx="5388429" cy="4114800"/>
          </a:xfrm>
          <a:custGeom>
            <a:avLst/>
            <a:gdLst/>
            <a:ahLst/>
            <a:cxnLst/>
            <a:rect l="l" t="t" r="r" b="b"/>
            <a:pathLst>
              <a:path w="5388429" h="4114800" fill="norm" stroke="1" extrusionOk="0">
                <a:moveTo>
                  <a:pt x="0" y="0"/>
                </a:moveTo>
                <a:lnTo>
                  <a:pt x="5388428" y="0"/>
                </a:lnTo>
                <a:lnTo>
                  <a:pt x="5388428" y="4114800"/>
                </a:lnTo>
                <a:lnTo>
                  <a:pt x="0" y="4114800"/>
                </a:lnTo>
                <a:lnTo>
                  <a:pt x="0" y="0"/>
                </a:lnTo>
                <a:close/>
              </a:path>
            </a:pathLst>
          </a:custGeom>
          <a:blipFill>
            <a:blip r:embed="rId3"/>
            <a:srcRect l="0" t="0" r="0" b="0"/>
            <a:stretch/>
          </a:blipFill>
        </p:spPr>
      </p:sp>
      <p:sp>
        <p:nvSpPr>
          <p:cNvPr id="3" name="Freeform 3"/>
          <p:cNvSpPr/>
          <p:nvPr/>
        </p:nvSpPr>
        <p:spPr bwMode="auto">
          <a:xfrm rot="0" flipH="0" flipV="0">
            <a:off x="2020972" y="1894750"/>
            <a:ext cx="4787696" cy="2942257"/>
          </a:xfrm>
          <a:custGeom>
            <a:avLst/>
            <a:gdLst/>
            <a:ahLst/>
            <a:cxnLst/>
            <a:rect l="l" t="t" r="r" b="b"/>
            <a:pathLst>
              <a:path w="4787696" h="2942257" fill="norm" stroke="1" extrusionOk="0">
                <a:moveTo>
                  <a:pt x="0" y="0"/>
                </a:moveTo>
                <a:lnTo>
                  <a:pt x="4787696" y="0"/>
                </a:lnTo>
                <a:lnTo>
                  <a:pt x="4787696" y="2942256"/>
                </a:lnTo>
                <a:lnTo>
                  <a:pt x="0" y="2942256"/>
                </a:lnTo>
                <a:lnTo>
                  <a:pt x="0" y="0"/>
                </a:lnTo>
                <a:close/>
              </a:path>
            </a:pathLst>
          </a:custGeom>
          <a:blipFill>
            <a:blip r:embed="rId5"/>
            <a:srcRect l="0" t="0" r="0" b="0"/>
            <a:stretch/>
          </a:blipFill>
        </p:spPr>
      </p:sp>
      <p:sp>
        <p:nvSpPr>
          <p:cNvPr id="4" name="TextBox 4"/>
          <p:cNvSpPr txBox="1"/>
          <p:nvPr/>
        </p:nvSpPr>
        <p:spPr bwMode="auto">
          <a:xfrm rot="5400000">
            <a:off x="17228608" y="9137686"/>
            <a:ext cx="1153288" cy="272173"/>
          </a:xfrm>
          <a:prstGeom prst="rect">
            <a:avLst/>
          </a:prstGeom>
        </p:spPr>
        <p:txBody>
          <a:bodyPr lIns="0" tIns="0" rIns="0" bIns="0" rtlCol="0" anchor="t">
            <a:spAutoFit/>
          </a:bodyPr>
          <a:lstStyle/>
          <a:p>
            <a:pPr algn="l">
              <a:lnSpc>
                <a:spcPts val="1934"/>
              </a:lnSpc>
              <a:spcBef>
                <a:spcPts val="0"/>
              </a:spcBef>
              <a:defRPr/>
            </a:pPr>
            <a:r>
              <a:rPr lang="en-US" sz="1800">
                <a:solidFill>
                  <a:srgbClr val="295BBE"/>
                </a:solidFill>
                <a:latin typeface="Poppins"/>
                <a:ea typeface="Poppins"/>
                <a:cs typeface="Poppins"/>
              </a:rPr>
              <a:t>page 14</a:t>
            </a:r>
            <a:endParaRPr/>
          </a:p>
        </p:txBody>
      </p:sp>
      <p:sp>
        <p:nvSpPr>
          <p:cNvPr id="5" name="TextBox 5"/>
          <p:cNvSpPr txBox="1"/>
          <p:nvPr/>
        </p:nvSpPr>
        <p:spPr bwMode="auto">
          <a:xfrm rot="0">
            <a:off x="8426253" y="2355675"/>
            <a:ext cx="3148686" cy="1300807"/>
          </a:xfrm>
          <a:prstGeom prst="rect">
            <a:avLst/>
          </a:prstGeom>
        </p:spPr>
        <p:txBody>
          <a:bodyPr lIns="0" tIns="0" rIns="0" bIns="0" rtlCol="0" anchor="t">
            <a:spAutoFit/>
          </a:bodyPr>
          <a:lstStyle/>
          <a:p>
            <a:pPr algn="l">
              <a:lnSpc>
                <a:spcPts val="9391"/>
              </a:lnSpc>
              <a:spcBef>
                <a:spcPts val="0"/>
              </a:spcBef>
              <a:defRPr/>
            </a:pPr>
            <a:r>
              <a:rPr lang="en-US" sz="8700">
                <a:solidFill>
                  <a:srgbClr val="295BBE"/>
                </a:solidFill>
                <a:latin typeface="Poppins"/>
                <a:ea typeface="Poppins"/>
                <a:cs typeface="Poppins"/>
              </a:rPr>
              <a:t>Exit</a:t>
            </a:r>
            <a:endParaRPr/>
          </a:p>
        </p:txBody>
      </p:sp>
      <p:sp>
        <p:nvSpPr>
          <p:cNvPr id="6" name="TextBox 6"/>
          <p:cNvSpPr txBox="1"/>
          <p:nvPr/>
        </p:nvSpPr>
        <p:spPr bwMode="auto">
          <a:xfrm rot="0">
            <a:off x="8426253" y="3281521"/>
            <a:ext cx="5746208" cy="1300807"/>
          </a:xfrm>
          <a:prstGeom prst="rect">
            <a:avLst/>
          </a:prstGeom>
        </p:spPr>
        <p:txBody>
          <a:bodyPr lIns="0" tIns="0" rIns="0" bIns="0" rtlCol="0" anchor="t">
            <a:spAutoFit/>
          </a:bodyPr>
          <a:lstStyle/>
          <a:p>
            <a:pPr algn="l">
              <a:lnSpc>
                <a:spcPts val="9391"/>
              </a:lnSpc>
              <a:spcBef>
                <a:spcPts val="0"/>
              </a:spcBef>
              <a:defRPr/>
            </a:pPr>
            <a:r>
              <a:rPr lang="en-US" sz="8700" b="1">
                <a:solidFill>
                  <a:srgbClr val="295BBE"/>
                </a:solidFill>
                <a:latin typeface="Poppins Bold"/>
                <a:ea typeface="Poppins Bold"/>
                <a:cs typeface="Poppins Bold"/>
              </a:rPr>
              <a:t>Strategy</a:t>
            </a:r>
            <a:endParaRPr/>
          </a:p>
        </p:txBody>
      </p:sp>
      <p:sp>
        <p:nvSpPr>
          <p:cNvPr id="7" name="TextBox 7"/>
          <p:cNvSpPr txBox="1"/>
          <p:nvPr/>
        </p:nvSpPr>
        <p:spPr bwMode="auto">
          <a:xfrm rot="0">
            <a:off x="8507293" y="4820238"/>
            <a:ext cx="8154343" cy="1746418"/>
          </a:xfrm>
          <a:prstGeom prst="rect">
            <a:avLst/>
          </a:prstGeom>
        </p:spPr>
        <p:txBody>
          <a:bodyPr lIns="0" tIns="0" rIns="0" bIns="0" rtlCol="0" anchor="t">
            <a:spAutoFit/>
          </a:bodyPr>
          <a:lstStyle/>
          <a:p>
            <a:pPr algn="just">
              <a:lnSpc>
                <a:spcPts val="2261"/>
              </a:lnSpc>
              <a:spcBef>
                <a:spcPts val="0"/>
              </a:spcBef>
              <a:defRPr/>
            </a:pPr>
            <a:r>
              <a:rPr lang="en-US" sz="2100">
                <a:solidFill>
                  <a:srgbClr val="295BBE"/>
                </a:solidFill>
                <a:latin typeface="Poppins"/>
                <a:ea typeface="Poppins"/>
                <a:cs typeface="Poppins"/>
              </a:rPr>
              <a:t>Lorem ipsum odor amet, consectetuer adipiscing elit. Curae aliquam mi ultrices duis tristique dictum laoreet aliquet quisque. Nisi fames nec blandit blandit facilisi volutpat aliquam. Litora ut proin sapien nisl suspendisse neque varius facilisis. Dignissim commodo quam nullam ut imperdiet mauris. </a:t>
            </a:r>
            <a:endParaRPr/>
          </a:p>
        </p:txBody>
      </p:sp>
      <p:sp>
        <p:nvSpPr>
          <p:cNvPr id="8" name="TextBox 8"/>
          <p:cNvSpPr txBox="1"/>
          <p:nvPr/>
        </p:nvSpPr>
        <p:spPr bwMode="auto">
          <a:xfrm rot="0">
            <a:off x="8507293" y="6712800"/>
            <a:ext cx="8154343" cy="1746418"/>
          </a:xfrm>
          <a:prstGeom prst="rect">
            <a:avLst/>
          </a:prstGeom>
        </p:spPr>
        <p:txBody>
          <a:bodyPr lIns="0" tIns="0" rIns="0" bIns="0" rtlCol="0" anchor="t">
            <a:spAutoFit/>
          </a:bodyPr>
          <a:lstStyle/>
          <a:p>
            <a:pPr algn="just">
              <a:lnSpc>
                <a:spcPts val="2261"/>
              </a:lnSpc>
              <a:spcBef>
                <a:spcPts val="0"/>
              </a:spcBef>
              <a:defRPr/>
            </a:pPr>
            <a:r>
              <a:rPr lang="en-US" sz="2100">
                <a:solidFill>
                  <a:srgbClr val="295BBE"/>
                </a:solidFill>
                <a:latin typeface="Poppins"/>
                <a:ea typeface="Poppins"/>
                <a:cs typeface="Poppins"/>
              </a:rPr>
              <a:t>Lorem ipsum odor amet, consectetuer adipiscing elit. Curae aliquam mi ultrices duis tristique dictum laoreet aliquet quisque. Nisi fames nec blandit blandit facilisi volutpat aliquam. Litora ut proin sapien nisl suspendisse neque varius facilisis. Dignissim commodo quam nullam ut imperdiet mauris. </a:t>
            </a:r>
            <a:endParaRPr/>
          </a:p>
        </p:txBody>
      </p:sp>
      <p:grpSp>
        <p:nvGrpSpPr>
          <p:cNvPr id="9" name="Group 9"/>
          <p:cNvGrpSpPr/>
          <p:nvPr/>
        </p:nvGrpSpPr>
        <p:grpSpPr bwMode="auto">
          <a:xfrm rot="0">
            <a:off x="16661636" y="1894750"/>
            <a:ext cx="2329465" cy="2355180"/>
            <a:chOff x="0" y="0"/>
            <a:chExt cx="719015" cy="726953"/>
          </a:xfrm>
        </p:grpSpPr>
        <p:sp>
          <p:nvSpPr>
            <p:cNvPr id="10" name="Freeform 10"/>
            <p:cNvSpPr/>
            <p:nvPr/>
          </p:nvSpPr>
          <p:spPr bwMode="auto">
            <a:xfrm rot="0" flipH="0" flipV="0">
              <a:off x="0" y="0"/>
              <a:ext cx="719015" cy="726953"/>
            </a:xfrm>
            <a:custGeom>
              <a:avLst/>
              <a:gdLst/>
              <a:ahLst/>
              <a:cxnLst/>
              <a:rect l="l" t="t" r="r" b="b"/>
              <a:pathLst>
                <a:path w="719015" h="726953" fill="norm" stroke="1" extrusionOk="0">
                  <a:moveTo>
                    <a:pt x="359508" y="0"/>
                  </a:moveTo>
                  <a:cubicBezTo>
                    <a:pt x="160957" y="0"/>
                    <a:pt x="0" y="162734"/>
                    <a:pt x="0" y="363476"/>
                  </a:cubicBezTo>
                  <a:cubicBezTo>
                    <a:pt x="0" y="564219"/>
                    <a:pt x="160957" y="726953"/>
                    <a:pt x="359508" y="726953"/>
                  </a:cubicBezTo>
                  <a:cubicBezTo>
                    <a:pt x="558058" y="726953"/>
                    <a:pt x="719015" y="564219"/>
                    <a:pt x="719015" y="363476"/>
                  </a:cubicBezTo>
                  <a:cubicBezTo>
                    <a:pt x="719015" y="162734"/>
                    <a:pt x="558058" y="0"/>
                    <a:pt x="359508" y="0"/>
                  </a:cubicBezTo>
                  <a:close/>
                </a:path>
              </a:pathLst>
            </a:custGeom>
            <a:solidFill>
              <a:srgbClr val="295BBE"/>
            </a:solidFill>
          </p:spPr>
        </p:sp>
        <p:sp>
          <p:nvSpPr>
            <p:cNvPr id="11" name="TextBox 11"/>
            <p:cNvSpPr txBox="1"/>
            <p:nvPr/>
          </p:nvSpPr>
          <p:spPr bwMode="auto">
            <a:xfrm>
              <a:off x="67408" y="68152"/>
              <a:ext cx="584200" cy="590649"/>
            </a:xfrm>
            <a:prstGeom prst="rect">
              <a:avLst/>
            </a:prstGeom>
            <a:grpFill/>
          </p:spPr>
          <p:txBody>
            <a:bodyPr lIns="50800" tIns="50800" rIns="50800" bIns="50800" rtlCol="0" anchor="ctr"/>
            <a:lstStyle/>
            <a:p>
              <a:pPr algn="ctr">
                <a:lnSpc>
                  <a:spcPts val="1917"/>
                </a:lnSpc>
                <a:defRPr/>
              </a:pPr>
              <a:endParaRPr/>
            </a:p>
          </p:txBody>
        </p:sp>
      </p:grpSp>
      <p:sp>
        <p:nvSpPr>
          <p:cNvPr id="12" name="Freeform 12"/>
          <p:cNvSpPr/>
          <p:nvPr/>
        </p:nvSpPr>
        <p:spPr bwMode="auto">
          <a:xfrm rot="0" flipH="0" flipV="0">
            <a:off x="17582821" y="561172"/>
            <a:ext cx="413022" cy="413022"/>
          </a:xfrm>
          <a:custGeom>
            <a:avLst/>
            <a:gdLst/>
            <a:ahLst/>
            <a:cxnLst/>
            <a:rect l="l" t="t" r="r" b="b"/>
            <a:pathLst>
              <a:path w="413022" h="413022" fill="norm" stroke="1" extrusionOk="0">
                <a:moveTo>
                  <a:pt x="0" y="0"/>
                </a:moveTo>
                <a:lnTo>
                  <a:pt x="413023" y="0"/>
                </a:lnTo>
                <a:lnTo>
                  <a:pt x="413023" y="413022"/>
                </a:lnTo>
                <a:lnTo>
                  <a:pt x="0" y="413022"/>
                </a:lnTo>
                <a:lnTo>
                  <a:pt x="0" y="0"/>
                </a:lnTo>
                <a:close/>
              </a:path>
            </a:pathLst>
          </a:custGeom>
          <a:blipFill>
            <a:blip r:embed="rId7"/>
            <a:srcRect l="0" t="0" r="0" b="0"/>
            <a:stretch/>
          </a:blipFill>
        </p:spPr>
      </p:sp>
      <p:grpSp>
        <p:nvGrpSpPr>
          <p:cNvPr id="13" name="Group 13"/>
          <p:cNvGrpSpPr/>
          <p:nvPr/>
        </p:nvGrpSpPr>
        <p:grpSpPr bwMode="auto">
          <a:xfrm rot="0">
            <a:off x="1028700" y="706372"/>
            <a:ext cx="3384079" cy="428240"/>
            <a:chOff x="0" y="0"/>
            <a:chExt cx="4512106" cy="570987"/>
          </a:xfrm>
        </p:grpSpPr>
        <p:sp>
          <p:nvSpPr>
            <p:cNvPr id="14" name="Freeform 14"/>
            <p:cNvSpPr/>
            <p:nvPr/>
          </p:nvSpPr>
          <p:spPr bwMode="auto">
            <a:xfrm rot="0" flipH="0" flipV="0">
              <a:off x="0" y="0"/>
              <a:ext cx="560799" cy="468012"/>
            </a:xfrm>
            <a:custGeom>
              <a:avLst/>
              <a:gdLst/>
              <a:ahLst/>
              <a:cxnLst/>
              <a:rect l="l" t="t" r="r" b="b"/>
              <a:pathLst>
                <a:path w="560799" h="468012" fill="norm" stroke="1" extrusionOk="0">
                  <a:moveTo>
                    <a:pt x="0" y="0"/>
                  </a:moveTo>
                  <a:lnTo>
                    <a:pt x="560799" y="0"/>
                  </a:lnTo>
                  <a:lnTo>
                    <a:pt x="560799" y="468012"/>
                  </a:lnTo>
                  <a:lnTo>
                    <a:pt x="0" y="468012"/>
                  </a:lnTo>
                  <a:lnTo>
                    <a:pt x="0" y="0"/>
                  </a:lnTo>
                  <a:close/>
                </a:path>
              </a:pathLst>
            </a:custGeom>
            <a:blipFill>
              <a:blip r:embed="rId8"/>
              <a:srcRect l="0" t="0" r="0" b="0"/>
              <a:stretch/>
            </a:blipFill>
          </p:spPr>
        </p:sp>
        <p:sp>
          <p:nvSpPr>
            <p:cNvPr id="15" name="TextBox 15"/>
            <p:cNvSpPr txBox="1"/>
            <p:nvPr/>
          </p:nvSpPr>
          <p:spPr bwMode="auto">
            <a:xfrm rot="0">
              <a:off x="729383" y="0"/>
              <a:ext cx="3782723" cy="570987"/>
            </a:xfrm>
            <a:prstGeom prst="rect">
              <a:avLst/>
            </a:prstGeom>
            <a:grpFill/>
          </p:spPr>
          <p:txBody>
            <a:bodyPr lIns="0" tIns="0" rIns="0" bIns="0" rtlCol="0" anchor="t">
              <a:spAutoFit/>
            </a:bodyPr>
            <a:lstStyle/>
            <a:p>
              <a:pPr algn="l">
                <a:lnSpc>
                  <a:spcPts val="3043"/>
                </a:lnSpc>
                <a:spcBef>
                  <a:spcPts val="0"/>
                </a:spcBef>
                <a:defRPr/>
              </a:pPr>
              <a:r>
                <a:rPr lang="en-US" sz="2800" b="1">
                  <a:solidFill>
                    <a:srgbClr val="295BBE"/>
                  </a:solidFill>
                  <a:latin typeface="Poppins Bold"/>
                  <a:ea typeface="Poppins Bold"/>
                  <a:cs typeface="Poppins Bold"/>
                </a:rPr>
                <a:t>EntreConnect</a:t>
              </a:r>
              <a:endParaRPr/>
            </a:p>
          </p:txBody>
        </p:sp>
      </p:gr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gradFill>
          <a:gsLst>
            <a:gs pos="0">
              <a:srgbClr val="000000">
                <a:alpha val="100000"/>
              </a:srgbClr>
            </a:gs>
            <a:gs pos="100000">
              <a:srgbClr val="3533CD">
                <a:alpha val="100000"/>
              </a:srgbClr>
            </a:gs>
          </a:gsLst>
          <a:lin ang="0" scaled="1"/>
        </a:gradFill>
      </p:bgPr>
    </p:bg>
    <p:spTree>
      <p:nvGrpSpPr>
        <p:cNvPr id="1" name=""/>
        <p:cNvGrpSpPr/>
        <p:nvPr/>
      </p:nvGrpSpPr>
      <p:grpSpPr bwMode="auto">
        <a:xfrm>
          <a:off x="0" y="0"/>
          <a:ext cx="0" cy="0"/>
          <a:chOff x="0" y="0"/>
          <a:chExt cx="0" cy="0"/>
        </a:xfrm>
      </p:grpSpPr>
      <p:grpSp>
        <p:nvGrpSpPr>
          <p:cNvPr id="2" name="Group 2"/>
          <p:cNvGrpSpPr/>
          <p:nvPr/>
        </p:nvGrpSpPr>
        <p:grpSpPr bwMode="auto">
          <a:xfrm rot="0">
            <a:off x="-4333730" y="-3088868"/>
            <a:ext cx="15649575" cy="15649575"/>
            <a:chOff x="0" y="0"/>
            <a:chExt cx="812800" cy="812800"/>
          </a:xfrm>
        </p:grpSpPr>
        <p:sp>
          <p:nvSpPr>
            <p:cNvPr id="3" name="Freeform 3"/>
            <p:cNvSpPr/>
            <p:nvPr/>
          </p:nvSpPr>
          <p:spPr bwMode="auto">
            <a:xfrm rot="0" flipH="0" flipV="0">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9D9"/>
            </a:solidFill>
          </p:spPr>
        </p:sp>
        <p:sp>
          <p:nvSpPr>
            <p:cNvPr id="4" name="TextBox 4"/>
            <p:cNvSpPr txBox="1"/>
            <p:nvPr/>
          </p:nvSpPr>
          <p:spPr bwMode="auto">
            <a:xfrm>
              <a:off x="76200" y="76200"/>
              <a:ext cx="660400" cy="660400"/>
            </a:xfrm>
            <a:prstGeom prst="rect">
              <a:avLst/>
            </a:prstGeom>
            <a:grpFill/>
          </p:spPr>
          <p:txBody>
            <a:bodyPr lIns="50800" tIns="50800" rIns="50800" bIns="50800" rtlCol="0" anchor="ctr"/>
            <a:lstStyle/>
            <a:p>
              <a:pPr algn="ctr">
                <a:lnSpc>
                  <a:spcPts val="1917"/>
                </a:lnSpc>
                <a:defRPr/>
              </a:pPr>
              <a:endParaRPr/>
            </a:p>
          </p:txBody>
        </p:sp>
      </p:grpSp>
      <p:grpSp>
        <p:nvGrpSpPr>
          <p:cNvPr id="5" name="Group 5"/>
          <p:cNvGrpSpPr/>
          <p:nvPr/>
        </p:nvGrpSpPr>
        <p:grpSpPr bwMode="auto">
          <a:xfrm rot="0">
            <a:off x="-6084424" y="-3044433"/>
            <a:ext cx="15649575" cy="15649575"/>
            <a:chOff x="0" y="0"/>
            <a:chExt cx="812800" cy="812800"/>
          </a:xfrm>
        </p:grpSpPr>
        <p:sp>
          <p:nvSpPr>
            <p:cNvPr id="6" name="Freeform 6"/>
            <p:cNvSpPr/>
            <p:nvPr/>
          </p:nvSpPr>
          <p:spPr bwMode="auto">
            <a:xfrm rot="0" flipH="0" flipV="0">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F6F6"/>
            </a:solidFill>
          </p:spPr>
        </p:sp>
        <p:sp>
          <p:nvSpPr>
            <p:cNvPr id="7" name="TextBox 7"/>
            <p:cNvSpPr txBox="1"/>
            <p:nvPr/>
          </p:nvSpPr>
          <p:spPr bwMode="auto">
            <a:xfrm>
              <a:off x="76200" y="76200"/>
              <a:ext cx="660400" cy="660400"/>
            </a:xfrm>
            <a:prstGeom prst="rect">
              <a:avLst/>
            </a:prstGeom>
            <a:grpFill/>
          </p:spPr>
          <p:txBody>
            <a:bodyPr lIns="50800" tIns="50800" rIns="50800" bIns="50800" rtlCol="0" anchor="ctr"/>
            <a:lstStyle/>
            <a:p>
              <a:pPr algn="ctr">
                <a:lnSpc>
                  <a:spcPts val="1917"/>
                </a:lnSpc>
                <a:defRPr/>
              </a:pPr>
              <a:endParaRPr/>
            </a:p>
          </p:txBody>
        </p:sp>
      </p:grpSp>
      <p:sp>
        <p:nvSpPr>
          <p:cNvPr id="8" name="TextBox 8"/>
          <p:cNvSpPr txBox="1"/>
          <p:nvPr/>
        </p:nvSpPr>
        <p:spPr bwMode="auto">
          <a:xfrm rot="0">
            <a:off x="1192729" y="3102297"/>
            <a:ext cx="6784192" cy="2404348"/>
          </a:xfrm>
          <a:prstGeom prst="rect">
            <a:avLst/>
          </a:prstGeom>
        </p:spPr>
        <p:txBody>
          <a:bodyPr lIns="0" tIns="0" rIns="0" bIns="0" rtlCol="0" anchor="t">
            <a:spAutoFit/>
          </a:bodyPr>
          <a:lstStyle/>
          <a:p>
            <a:pPr algn="l">
              <a:lnSpc>
                <a:spcPts val="17312"/>
              </a:lnSpc>
              <a:spcBef>
                <a:spcPts val="0"/>
              </a:spcBef>
              <a:defRPr/>
            </a:pPr>
            <a:r>
              <a:rPr lang="en-US" sz="16050">
                <a:solidFill>
                  <a:srgbClr val="295BBE"/>
                </a:solidFill>
                <a:latin typeface="Poppins"/>
                <a:ea typeface="Poppins"/>
                <a:cs typeface="Poppins"/>
              </a:rPr>
              <a:t>Thank</a:t>
            </a:r>
            <a:endParaRPr/>
          </a:p>
        </p:txBody>
      </p:sp>
      <p:sp>
        <p:nvSpPr>
          <p:cNvPr id="9" name="TextBox 9"/>
          <p:cNvSpPr txBox="1"/>
          <p:nvPr/>
        </p:nvSpPr>
        <p:spPr bwMode="auto">
          <a:xfrm rot="0">
            <a:off x="1192729" y="4808929"/>
            <a:ext cx="5774245" cy="2404348"/>
          </a:xfrm>
          <a:prstGeom prst="rect">
            <a:avLst/>
          </a:prstGeom>
        </p:spPr>
        <p:txBody>
          <a:bodyPr lIns="0" tIns="0" rIns="0" bIns="0" rtlCol="0" anchor="t">
            <a:spAutoFit/>
          </a:bodyPr>
          <a:lstStyle/>
          <a:p>
            <a:pPr algn="l">
              <a:lnSpc>
                <a:spcPts val="17312"/>
              </a:lnSpc>
              <a:spcBef>
                <a:spcPts val="0"/>
              </a:spcBef>
              <a:defRPr/>
            </a:pPr>
            <a:r>
              <a:rPr lang="en-US" sz="16050" b="1">
                <a:solidFill>
                  <a:srgbClr val="295BBE"/>
                </a:solidFill>
                <a:latin typeface="Poppins Bold"/>
                <a:ea typeface="Poppins Bold"/>
                <a:cs typeface="Poppins Bold"/>
              </a:rPr>
              <a:t>You!</a:t>
            </a:r>
            <a:endParaRPr/>
          </a:p>
        </p:txBody>
      </p:sp>
      <p:sp>
        <p:nvSpPr>
          <p:cNvPr id="10" name="TextBox 10"/>
          <p:cNvSpPr txBox="1"/>
          <p:nvPr/>
        </p:nvSpPr>
        <p:spPr bwMode="auto">
          <a:xfrm rot="0">
            <a:off x="2174022" y="7852550"/>
            <a:ext cx="3510058" cy="296887"/>
          </a:xfrm>
          <a:prstGeom prst="rect">
            <a:avLst/>
          </a:prstGeom>
        </p:spPr>
        <p:txBody>
          <a:bodyPr lIns="0" tIns="0" rIns="0" bIns="0" rtlCol="0" anchor="t">
            <a:spAutoFit/>
          </a:bodyPr>
          <a:lstStyle/>
          <a:p>
            <a:pPr algn="l">
              <a:lnSpc>
                <a:spcPts val="2139"/>
              </a:lnSpc>
              <a:spcBef>
                <a:spcPts val="0"/>
              </a:spcBef>
              <a:defRPr/>
            </a:pPr>
            <a:r>
              <a:rPr lang="en-US" sz="2000" u="sng">
                <a:solidFill>
                  <a:srgbClr val="295BBE"/>
                </a:solidFill>
                <a:latin typeface="Poppins"/>
                <a:ea typeface="Poppins"/>
                <a:cs typeface="Poppins"/>
                <a:hlinkClick r:id="rId3" tooltip="https://github.com/sanatan-dive/pec-hackathon"/>
              </a:rPr>
              <a:t>www.reallygreatsite.com</a:t>
            </a:r>
            <a:endParaRPr/>
          </a:p>
        </p:txBody>
      </p:sp>
      <p:sp>
        <p:nvSpPr>
          <p:cNvPr id="11" name="Freeform 11"/>
          <p:cNvSpPr/>
          <p:nvPr/>
        </p:nvSpPr>
        <p:spPr bwMode="auto">
          <a:xfrm rot="0" flipH="1" flipV="0">
            <a:off x="17582821" y="561172"/>
            <a:ext cx="413022" cy="413022"/>
          </a:xfrm>
          <a:custGeom>
            <a:avLst/>
            <a:gdLst/>
            <a:ahLst/>
            <a:cxnLst/>
            <a:rect l="l" t="t" r="r" b="b"/>
            <a:pathLst>
              <a:path w="413022" h="413022" fill="norm" stroke="1" extrusionOk="0">
                <a:moveTo>
                  <a:pt x="413023" y="0"/>
                </a:moveTo>
                <a:lnTo>
                  <a:pt x="0" y="0"/>
                </a:lnTo>
                <a:lnTo>
                  <a:pt x="0" y="413022"/>
                </a:lnTo>
                <a:lnTo>
                  <a:pt x="413023" y="413022"/>
                </a:lnTo>
                <a:lnTo>
                  <a:pt x="413023" y="0"/>
                </a:lnTo>
                <a:close/>
              </a:path>
            </a:pathLst>
          </a:custGeom>
          <a:blipFill>
            <a:blip r:embed="rId4"/>
            <a:srcRect l="0" t="0" r="0" b="0"/>
            <a:stretch/>
          </a:blipFill>
        </p:spPr>
      </p:sp>
      <p:grpSp>
        <p:nvGrpSpPr>
          <p:cNvPr id="12" name="Group 12"/>
          <p:cNvGrpSpPr/>
          <p:nvPr/>
        </p:nvGrpSpPr>
        <p:grpSpPr bwMode="auto">
          <a:xfrm rot="0">
            <a:off x="1028700" y="706372"/>
            <a:ext cx="3384079" cy="428240"/>
            <a:chOff x="0" y="0"/>
            <a:chExt cx="4512106" cy="570987"/>
          </a:xfrm>
        </p:grpSpPr>
        <p:sp>
          <p:nvSpPr>
            <p:cNvPr id="13" name="Freeform 13"/>
            <p:cNvSpPr/>
            <p:nvPr/>
          </p:nvSpPr>
          <p:spPr bwMode="auto">
            <a:xfrm rot="0" flipH="0" flipV="0">
              <a:off x="0" y="0"/>
              <a:ext cx="560799" cy="468012"/>
            </a:xfrm>
            <a:custGeom>
              <a:avLst/>
              <a:gdLst/>
              <a:ahLst/>
              <a:cxnLst/>
              <a:rect l="l" t="t" r="r" b="b"/>
              <a:pathLst>
                <a:path w="560799" h="468012" fill="norm" stroke="1" extrusionOk="0">
                  <a:moveTo>
                    <a:pt x="0" y="0"/>
                  </a:moveTo>
                  <a:lnTo>
                    <a:pt x="560799" y="0"/>
                  </a:lnTo>
                  <a:lnTo>
                    <a:pt x="560799" y="468012"/>
                  </a:lnTo>
                  <a:lnTo>
                    <a:pt x="0" y="468012"/>
                  </a:lnTo>
                  <a:lnTo>
                    <a:pt x="0" y="0"/>
                  </a:lnTo>
                  <a:close/>
                </a:path>
              </a:pathLst>
            </a:custGeom>
            <a:blipFill>
              <a:blip r:embed="rId5"/>
              <a:srcRect l="0" t="0" r="0" b="0"/>
              <a:stretch/>
            </a:blipFill>
          </p:spPr>
        </p:sp>
        <p:sp>
          <p:nvSpPr>
            <p:cNvPr id="14" name="TextBox 14"/>
            <p:cNvSpPr txBox="1"/>
            <p:nvPr/>
          </p:nvSpPr>
          <p:spPr bwMode="auto">
            <a:xfrm rot="0">
              <a:off x="729383" y="0"/>
              <a:ext cx="3782723" cy="570987"/>
            </a:xfrm>
            <a:prstGeom prst="rect">
              <a:avLst/>
            </a:prstGeom>
            <a:grpFill/>
          </p:spPr>
          <p:txBody>
            <a:bodyPr lIns="0" tIns="0" rIns="0" bIns="0" rtlCol="0" anchor="t">
              <a:spAutoFit/>
            </a:bodyPr>
            <a:lstStyle/>
            <a:p>
              <a:pPr algn="l">
                <a:lnSpc>
                  <a:spcPts val="3043"/>
                </a:lnSpc>
                <a:spcBef>
                  <a:spcPts val="0"/>
                </a:spcBef>
                <a:defRPr/>
              </a:pPr>
              <a:r>
                <a:rPr lang="en-US" sz="2800" b="1">
                  <a:solidFill>
                    <a:srgbClr val="295BBE"/>
                  </a:solidFill>
                  <a:latin typeface="Poppins Bold"/>
                  <a:ea typeface="Poppins Bold"/>
                  <a:cs typeface="Poppins Bold"/>
                </a:rPr>
                <a:t>EntreConnect</a:t>
              </a:r>
              <a:endParaRPr/>
            </a:p>
          </p:txBody>
        </p:sp>
      </p:gr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rgbClr val="295BBE"/>
        </a:solidFill>
      </p:bgPr>
    </p:bg>
    <p:spTree>
      <p:nvGrpSpPr>
        <p:cNvPr id="1" name=""/>
        <p:cNvGrpSpPr/>
        <p:nvPr/>
      </p:nvGrpSpPr>
      <p:grpSpPr bwMode="auto">
        <a:xfrm>
          <a:off x="0" y="0"/>
          <a:ext cx="0" cy="0"/>
          <a:chOff x="0" y="0"/>
          <a:chExt cx="0" cy="0"/>
        </a:xfrm>
      </p:grpSpPr>
      <p:grpSp>
        <p:nvGrpSpPr>
          <p:cNvPr id="2" name="Group 2"/>
          <p:cNvGrpSpPr/>
          <p:nvPr/>
        </p:nvGrpSpPr>
        <p:grpSpPr bwMode="auto">
          <a:xfrm rot="0">
            <a:off x="2939563" y="-8021743"/>
            <a:ext cx="15649575" cy="15649575"/>
            <a:chOff x="0" y="0"/>
            <a:chExt cx="812800" cy="812800"/>
          </a:xfrm>
        </p:grpSpPr>
        <p:sp>
          <p:nvSpPr>
            <p:cNvPr id="3" name="Freeform 3"/>
            <p:cNvSpPr/>
            <p:nvPr/>
          </p:nvSpPr>
          <p:spPr bwMode="auto">
            <a:xfrm rot="0" flipH="0" flipV="0">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E9E9"/>
            </a:solidFill>
          </p:spPr>
        </p:sp>
        <p:sp>
          <p:nvSpPr>
            <p:cNvPr id="4" name="TextBox 4"/>
            <p:cNvSpPr txBox="1"/>
            <p:nvPr/>
          </p:nvSpPr>
          <p:spPr bwMode="auto">
            <a:xfrm>
              <a:off x="76200" y="76200"/>
              <a:ext cx="660400" cy="660400"/>
            </a:xfrm>
            <a:prstGeom prst="rect">
              <a:avLst/>
            </a:prstGeom>
            <a:grpFill/>
          </p:spPr>
          <p:txBody>
            <a:bodyPr lIns="50800" tIns="50800" rIns="50800" bIns="50800" rtlCol="0" anchor="ctr"/>
            <a:lstStyle/>
            <a:p>
              <a:pPr algn="ctr">
                <a:lnSpc>
                  <a:spcPts val="1917"/>
                </a:lnSpc>
                <a:defRPr/>
              </a:pPr>
              <a:endParaRPr/>
            </a:p>
          </p:txBody>
        </p:sp>
      </p:grpSp>
      <p:grpSp>
        <p:nvGrpSpPr>
          <p:cNvPr id="5" name="Group 5"/>
          <p:cNvGrpSpPr/>
          <p:nvPr/>
        </p:nvGrpSpPr>
        <p:grpSpPr bwMode="auto">
          <a:xfrm rot="0">
            <a:off x="-3065111" y="-1766924"/>
            <a:ext cx="15649575" cy="15649575"/>
            <a:chOff x="0" y="0"/>
            <a:chExt cx="812800" cy="812800"/>
          </a:xfrm>
        </p:grpSpPr>
        <p:sp>
          <p:nvSpPr>
            <p:cNvPr id="6" name="Freeform 6"/>
            <p:cNvSpPr/>
            <p:nvPr/>
          </p:nvSpPr>
          <p:spPr bwMode="auto">
            <a:xfrm rot="0" flipH="0" flipV="0">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7" name="TextBox 7"/>
            <p:cNvSpPr txBox="1"/>
            <p:nvPr/>
          </p:nvSpPr>
          <p:spPr bwMode="auto">
            <a:xfrm>
              <a:off x="76200" y="76200"/>
              <a:ext cx="660400" cy="660400"/>
            </a:xfrm>
            <a:prstGeom prst="rect">
              <a:avLst/>
            </a:prstGeom>
            <a:grpFill/>
          </p:spPr>
          <p:txBody>
            <a:bodyPr lIns="50800" tIns="50800" rIns="50800" bIns="50800" rtlCol="0" anchor="ctr"/>
            <a:lstStyle/>
            <a:p>
              <a:pPr algn="ctr">
                <a:lnSpc>
                  <a:spcPts val="1917"/>
                </a:lnSpc>
                <a:defRPr/>
              </a:pPr>
              <a:endParaRPr/>
            </a:p>
          </p:txBody>
        </p:sp>
      </p:grpSp>
      <p:grpSp>
        <p:nvGrpSpPr>
          <p:cNvPr id="8" name="Group 8"/>
          <p:cNvGrpSpPr>
            <a:grpSpLocks noChangeAspect="1"/>
          </p:cNvGrpSpPr>
          <p:nvPr/>
        </p:nvGrpSpPr>
        <p:grpSpPr bwMode="auto">
          <a:xfrm rot="-5400000">
            <a:off x="5714038" y="-723956"/>
            <a:ext cx="6856599" cy="13563637"/>
            <a:chOff x="0" y="0"/>
            <a:chExt cx="6856599" cy="13563637"/>
          </a:xfrm>
        </p:grpSpPr>
        <p:sp>
          <p:nvSpPr>
            <p:cNvPr id="9" name="Freeform 9"/>
            <p:cNvSpPr/>
            <p:nvPr/>
          </p:nvSpPr>
          <p:spPr bwMode="auto">
            <a:xfrm rot="0" flipH="0" flipV="0">
              <a:off x="139591" y="66471"/>
              <a:ext cx="6577416" cy="13430692"/>
            </a:xfrm>
            <a:custGeom>
              <a:avLst/>
              <a:gdLst/>
              <a:ahLst/>
              <a:cxnLst/>
              <a:rect l="l" t="t" r="r" b="b"/>
              <a:pathLst>
                <a:path w="2513330" h="5132070" fill="norm" stroke="1" extrusionOk="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1" name="Freeform 11"/>
            <p:cNvSpPr/>
            <p:nvPr/>
          </p:nvSpPr>
          <p:spPr bwMode="auto">
            <a:xfrm rot="0" flipH="0" flipV="0">
              <a:off x="2934744" y="518482"/>
              <a:ext cx="910667" cy="113002"/>
            </a:xfrm>
            <a:custGeom>
              <a:avLst/>
              <a:gdLst/>
              <a:ahLst/>
              <a:cxnLst/>
              <a:rect l="l" t="t" r="r" b="b"/>
              <a:pathLst>
                <a:path w="347980" h="43180" fill="norm" stroke="1" extrusionOk="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id="12" name="Freeform 12"/>
            <p:cNvSpPr/>
            <p:nvPr/>
          </p:nvSpPr>
          <p:spPr bwMode="auto">
            <a:xfrm rot="0" flipH="0" flipV="0">
              <a:off x="4130462" y="491760"/>
              <a:ext cx="174387" cy="166447"/>
            </a:xfrm>
            <a:custGeom>
              <a:avLst/>
              <a:gdLst/>
              <a:ahLst/>
              <a:cxnLst/>
              <a:rect l="l" t="t" r="r" b="b"/>
              <a:pathLst>
                <a:path w="66636" h="63602" fill="norm" stroke="1" extrusionOk="0">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id="13" name="Freeform 13"/>
            <p:cNvSpPr/>
            <p:nvPr/>
          </p:nvSpPr>
          <p:spPr bwMode="auto">
            <a:xfrm rot="0" flipH="0" flipV="0">
              <a:off x="0" y="1794747"/>
              <a:ext cx="73119" cy="558365"/>
            </a:xfrm>
            <a:custGeom>
              <a:avLst/>
              <a:gdLst/>
              <a:ahLst/>
              <a:cxnLst/>
              <a:rect l="l" t="t" r="r" b="b"/>
              <a:pathLst>
                <a:path w="27940" h="213360" fill="norm" stroke="1" extrusionOk="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id="14" name="Freeform 14"/>
            <p:cNvSpPr/>
            <p:nvPr/>
          </p:nvSpPr>
          <p:spPr bwMode="auto">
            <a:xfrm rot="0" flipH="0" flipV="0">
              <a:off x="0" y="2768563"/>
              <a:ext cx="73119" cy="1007052"/>
            </a:xfrm>
            <a:custGeom>
              <a:avLst/>
              <a:gdLst/>
              <a:ahLst/>
              <a:cxnLst/>
              <a:rect l="l" t="t" r="r" b="b"/>
              <a:pathLst>
                <a:path w="27940" h="384810" fill="norm" stroke="1" extrusionOk="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id="15" name="Freeform 15"/>
            <p:cNvSpPr/>
            <p:nvPr/>
          </p:nvSpPr>
          <p:spPr bwMode="auto">
            <a:xfrm rot="0" flipH="0" flipV="0">
              <a:off x="0" y="3994974"/>
              <a:ext cx="73119" cy="1010376"/>
            </a:xfrm>
            <a:custGeom>
              <a:avLst/>
              <a:gdLst/>
              <a:ahLst/>
              <a:cxnLst/>
              <a:rect l="l" t="t" r="r" b="b"/>
              <a:pathLst>
                <a:path w="27940" h="386080" fill="norm" stroke="1" extrusionOk="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id="16" name="Freeform 16"/>
            <p:cNvSpPr/>
            <p:nvPr/>
          </p:nvSpPr>
          <p:spPr bwMode="auto">
            <a:xfrm rot="0" flipH="0" flipV="0">
              <a:off x="6783480" y="3100924"/>
              <a:ext cx="73119" cy="1618596"/>
            </a:xfrm>
            <a:custGeom>
              <a:avLst/>
              <a:gdLst/>
              <a:ahLst/>
              <a:cxnLst/>
              <a:rect l="l" t="t" r="r" b="b"/>
              <a:pathLst>
                <a:path w="27940" h="618490" fill="norm" stroke="1" extrusionOk="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id="17" name="Freeform 17"/>
            <p:cNvSpPr/>
            <p:nvPr/>
          </p:nvSpPr>
          <p:spPr bwMode="auto">
            <a:xfrm rot="0" flipH="0" flipV="0">
              <a:off x="73119" y="0"/>
              <a:ext cx="6710361" cy="13563637"/>
            </a:xfrm>
            <a:custGeom>
              <a:avLst/>
              <a:gdLst/>
              <a:ahLst/>
              <a:cxnLst/>
              <a:rect l="l" t="t" r="r" b="b"/>
              <a:pathLst>
                <a:path w="2564130" h="5182870" fill="norm" stroke="1" extrusionOk="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sp>
        <p:nvSpPr>
          <p:cNvPr id="18" name="Freeform 18"/>
          <p:cNvSpPr/>
          <p:nvPr/>
        </p:nvSpPr>
        <p:spPr bwMode="auto">
          <a:xfrm rot="0" flipH="0" flipV="0">
            <a:off x="1028700" y="783602"/>
            <a:ext cx="328057" cy="273779"/>
          </a:xfrm>
          <a:custGeom>
            <a:avLst/>
            <a:gdLst/>
            <a:ahLst/>
            <a:cxnLst/>
            <a:rect l="l" t="t" r="r" b="b"/>
            <a:pathLst>
              <a:path w="328057" h="273779" fill="norm" stroke="1" extrusionOk="0">
                <a:moveTo>
                  <a:pt x="0" y="0"/>
                </a:moveTo>
                <a:lnTo>
                  <a:pt x="328057" y="0"/>
                </a:lnTo>
                <a:lnTo>
                  <a:pt x="328057" y="273779"/>
                </a:lnTo>
                <a:lnTo>
                  <a:pt x="0" y="273779"/>
                </a:lnTo>
                <a:lnTo>
                  <a:pt x="0" y="0"/>
                </a:lnTo>
                <a:close/>
              </a:path>
            </a:pathLst>
          </a:custGeom>
          <a:blipFill>
            <a:blip r:embed="rId3"/>
            <a:srcRect l="0" t="0" r="0" b="0"/>
            <a:stretch/>
          </a:blipFill>
        </p:spPr>
      </p:sp>
      <p:sp>
        <p:nvSpPr>
          <p:cNvPr id="19" name="Freeform 19"/>
          <p:cNvSpPr/>
          <p:nvPr/>
        </p:nvSpPr>
        <p:spPr bwMode="auto">
          <a:xfrm rot="0" flipH="0" flipV="0">
            <a:off x="17582821" y="561172"/>
            <a:ext cx="413022" cy="413022"/>
          </a:xfrm>
          <a:custGeom>
            <a:avLst/>
            <a:gdLst/>
            <a:ahLst/>
            <a:cxnLst/>
            <a:rect l="l" t="t" r="r" b="b"/>
            <a:pathLst>
              <a:path w="413022" h="413022" fill="norm" stroke="1" extrusionOk="0">
                <a:moveTo>
                  <a:pt x="0" y="0"/>
                </a:moveTo>
                <a:lnTo>
                  <a:pt x="413023" y="0"/>
                </a:lnTo>
                <a:lnTo>
                  <a:pt x="413023" y="413022"/>
                </a:lnTo>
                <a:lnTo>
                  <a:pt x="0" y="413022"/>
                </a:lnTo>
                <a:lnTo>
                  <a:pt x="0" y="0"/>
                </a:lnTo>
                <a:close/>
              </a:path>
            </a:pathLst>
          </a:custGeom>
          <a:blipFill>
            <a:blip r:embed="rId5"/>
            <a:srcRect l="0" t="0" r="0" b="0"/>
            <a:stretch/>
          </a:blipFill>
        </p:spPr>
      </p:sp>
      <p:sp>
        <p:nvSpPr>
          <p:cNvPr id="20" name="TextBox 20"/>
          <p:cNvSpPr txBox="1"/>
          <p:nvPr/>
        </p:nvSpPr>
        <p:spPr bwMode="auto">
          <a:xfrm rot="0">
            <a:off x="5170037" y="437447"/>
            <a:ext cx="7947926" cy="1300807"/>
          </a:xfrm>
          <a:prstGeom prst="rect">
            <a:avLst/>
          </a:prstGeom>
        </p:spPr>
        <p:txBody>
          <a:bodyPr lIns="0" tIns="0" rIns="0" bIns="0" rtlCol="0" anchor="t">
            <a:spAutoFit/>
          </a:bodyPr>
          <a:lstStyle/>
          <a:p>
            <a:pPr algn="l">
              <a:lnSpc>
                <a:spcPts val="9391"/>
              </a:lnSpc>
              <a:spcBef>
                <a:spcPts val="0"/>
              </a:spcBef>
              <a:defRPr/>
            </a:pPr>
            <a:r>
              <a:rPr lang="en-US" sz="8700" b="1">
                <a:solidFill>
                  <a:srgbClr val="295BBE"/>
                </a:solidFill>
                <a:latin typeface="Poppins Bold"/>
                <a:ea typeface="Poppins Bold"/>
                <a:cs typeface="Poppins Bold"/>
              </a:rPr>
              <a:t>EntreConnect</a:t>
            </a:r>
            <a:endParaRPr/>
          </a:p>
        </p:txBody>
      </p:sp>
      <p:sp>
        <p:nvSpPr>
          <p:cNvPr id="21" name="TextBox 21"/>
          <p:cNvSpPr txBox="1"/>
          <p:nvPr/>
        </p:nvSpPr>
        <p:spPr bwMode="auto">
          <a:xfrm rot="5400000">
            <a:off x="17336912" y="9029381"/>
            <a:ext cx="936679" cy="272173"/>
          </a:xfrm>
          <a:prstGeom prst="rect">
            <a:avLst/>
          </a:prstGeom>
        </p:spPr>
        <p:txBody>
          <a:bodyPr lIns="0" tIns="0" rIns="0" bIns="0" rtlCol="0" anchor="t">
            <a:spAutoFit/>
          </a:bodyPr>
          <a:lstStyle/>
          <a:p>
            <a:pPr algn="l">
              <a:lnSpc>
                <a:spcPts val="1934"/>
              </a:lnSpc>
              <a:spcBef>
                <a:spcPts val="0"/>
              </a:spcBef>
              <a:defRPr/>
            </a:pPr>
            <a:r>
              <a:rPr lang="en-US" sz="1800">
                <a:solidFill>
                  <a:srgbClr val="FFFFFF"/>
                </a:solidFill>
                <a:latin typeface="Poppins"/>
                <a:ea typeface="Poppins"/>
                <a:cs typeface="Poppins"/>
              </a:rPr>
              <a:t>page 2</a:t>
            </a:r>
            <a:endParaRPr/>
          </a:p>
        </p:txBody>
      </p:sp>
      <p:sp>
        <p:nvSpPr>
          <p:cNvPr id="22" name="TextBox 22"/>
          <p:cNvSpPr txBox="1"/>
          <p:nvPr/>
        </p:nvSpPr>
        <p:spPr bwMode="auto">
          <a:xfrm rot="0">
            <a:off x="1448119" y="812177"/>
            <a:ext cx="1826307" cy="266149"/>
          </a:xfrm>
          <a:prstGeom prst="rect">
            <a:avLst/>
          </a:prstGeom>
        </p:spPr>
        <p:txBody>
          <a:bodyPr lIns="0" tIns="0" rIns="0" bIns="0" rtlCol="0" anchor="t">
            <a:spAutoFit/>
          </a:bodyPr>
          <a:lstStyle/>
          <a:p>
            <a:pPr algn="l">
              <a:lnSpc>
                <a:spcPts val="1959"/>
              </a:lnSpc>
              <a:spcBef>
                <a:spcPts val="0"/>
              </a:spcBef>
              <a:defRPr/>
            </a:pPr>
            <a:r>
              <a:rPr lang="en-US" sz="1800" b="1">
                <a:solidFill>
                  <a:srgbClr val="295BBE"/>
                </a:solidFill>
                <a:latin typeface="Poppins Bold"/>
                <a:ea typeface="Poppins Bold"/>
                <a:cs typeface="Poppins Bold"/>
              </a:rPr>
              <a:t>HackX</a:t>
            </a:r>
            <a:endParaRPr/>
          </a:p>
        </p:txBody>
      </p:sp>
      <p:sp>
        <p:nvSpPr>
          <p:cNvPr id="23" name="TextBox 23"/>
          <p:cNvSpPr txBox="1"/>
          <p:nvPr/>
        </p:nvSpPr>
        <p:spPr bwMode="auto">
          <a:xfrm rot="0">
            <a:off x="3548024" y="1747780"/>
            <a:ext cx="11191951" cy="524488"/>
          </a:xfrm>
          <a:prstGeom prst="rect">
            <a:avLst/>
          </a:prstGeom>
        </p:spPr>
        <p:txBody>
          <a:bodyPr lIns="0" tIns="0" rIns="0" bIns="0" rtlCol="0" anchor="t">
            <a:spAutoFit/>
          </a:bodyPr>
          <a:lstStyle/>
          <a:p>
            <a:pPr algn="ctr">
              <a:lnSpc>
                <a:spcPts val="3861"/>
              </a:lnSpc>
              <a:spcBef>
                <a:spcPts val="0"/>
              </a:spcBef>
              <a:defRPr/>
            </a:pPr>
            <a:r>
              <a:rPr lang="en-US" sz="3600" u="sng">
                <a:solidFill>
                  <a:srgbClr val="000000"/>
                </a:solidFill>
                <a:latin typeface="Poppins Light"/>
                <a:ea typeface="Poppins Light"/>
                <a:cs typeface="Poppins Light"/>
                <a:hlinkClick r:id="rId7" tooltip="https://github.com/sanatan-dive/pec-hackathon"/>
              </a:rPr>
              <a:t>https://github.com/sanatan-dive/pec-hackathon</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gradFill>
          <a:gsLst>
            <a:gs pos="0">
              <a:srgbClr val="000000">
                <a:alpha val="100000"/>
              </a:srgbClr>
            </a:gs>
            <a:gs pos="100000">
              <a:srgbClr val="3533CD">
                <a:alpha val="100000"/>
              </a:srgbClr>
            </a:gs>
          </a:gsLst>
          <a:lin ang="0" scaled="1"/>
        </a:gradFill>
      </p:bgPr>
    </p:bg>
    <p:spTree>
      <p:nvGrpSpPr>
        <p:cNvPr id="1" name=""/>
        <p:cNvGrpSpPr/>
        <p:nvPr/>
      </p:nvGrpSpPr>
      <p:grpSpPr bwMode="auto">
        <a:xfrm>
          <a:off x="0" y="0"/>
          <a:ext cx="0" cy="0"/>
          <a:chOff x="0" y="0"/>
          <a:chExt cx="0" cy="0"/>
        </a:xfrm>
      </p:grpSpPr>
      <p:grpSp>
        <p:nvGrpSpPr>
          <p:cNvPr id="2" name="Group 2"/>
          <p:cNvGrpSpPr/>
          <p:nvPr/>
        </p:nvGrpSpPr>
        <p:grpSpPr bwMode="auto">
          <a:xfrm rot="0">
            <a:off x="-1767055" y="4323211"/>
            <a:ext cx="7626057" cy="8531075"/>
            <a:chOff x="0" y="0"/>
            <a:chExt cx="726574" cy="812800"/>
          </a:xfrm>
        </p:grpSpPr>
        <p:sp>
          <p:nvSpPr>
            <p:cNvPr id="3" name="Freeform 3"/>
            <p:cNvSpPr/>
            <p:nvPr/>
          </p:nvSpPr>
          <p:spPr bwMode="auto">
            <a:xfrm rot="0" flipH="0" flipV="0">
              <a:off x="0" y="0"/>
              <a:ext cx="726574" cy="812800"/>
            </a:xfrm>
            <a:custGeom>
              <a:avLst/>
              <a:gdLst/>
              <a:ahLst/>
              <a:cxnLst/>
              <a:rect l="l" t="t" r="r" b="b"/>
              <a:pathLst>
                <a:path w="726574" h="812800" fill="norm" stroke="1" extrusionOk="0">
                  <a:moveTo>
                    <a:pt x="363287" y="0"/>
                  </a:moveTo>
                  <a:cubicBezTo>
                    <a:pt x="162649" y="0"/>
                    <a:pt x="0" y="181951"/>
                    <a:pt x="0" y="406400"/>
                  </a:cubicBezTo>
                  <a:cubicBezTo>
                    <a:pt x="0" y="630849"/>
                    <a:pt x="162649" y="812800"/>
                    <a:pt x="363287" y="812800"/>
                  </a:cubicBezTo>
                  <a:cubicBezTo>
                    <a:pt x="563925" y="812800"/>
                    <a:pt x="726574" y="630849"/>
                    <a:pt x="726574" y="406400"/>
                  </a:cubicBezTo>
                  <a:cubicBezTo>
                    <a:pt x="726574" y="181951"/>
                    <a:pt x="563925" y="0"/>
                    <a:pt x="363287" y="0"/>
                  </a:cubicBezTo>
                  <a:close/>
                </a:path>
              </a:pathLst>
            </a:custGeom>
            <a:solidFill>
              <a:srgbClr val="FEF0E1"/>
            </a:solidFill>
          </p:spPr>
        </p:sp>
        <p:sp>
          <p:nvSpPr>
            <p:cNvPr id="4" name="TextBox 4"/>
            <p:cNvSpPr txBox="1"/>
            <p:nvPr/>
          </p:nvSpPr>
          <p:spPr bwMode="auto">
            <a:xfrm>
              <a:off x="68116" y="76200"/>
              <a:ext cx="590342" cy="660400"/>
            </a:xfrm>
            <a:prstGeom prst="rect">
              <a:avLst/>
            </a:prstGeom>
            <a:grpFill/>
          </p:spPr>
          <p:txBody>
            <a:bodyPr lIns="50800" tIns="50800" rIns="50800" bIns="50800" rtlCol="0" anchor="ctr"/>
            <a:lstStyle/>
            <a:p>
              <a:pPr algn="ctr">
                <a:lnSpc>
                  <a:spcPts val="1917"/>
                </a:lnSpc>
                <a:defRPr/>
              </a:pPr>
              <a:endParaRPr/>
            </a:p>
          </p:txBody>
        </p:sp>
      </p:grpSp>
      <p:grpSp>
        <p:nvGrpSpPr>
          <p:cNvPr id="5" name="Group 5"/>
          <p:cNvGrpSpPr/>
          <p:nvPr/>
        </p:nvGrpSpPr>
        <p:grpSpPr bwMode="auto">
          <a:xfrm rot="0">
            <a:off x="631980" y="593011"/>
            <a:ext cx="2827987" cy="676699"/>
            <a:chOff x="0" y="0"/>
            <a:chExt cx="1698383" cy="406400"/>
          </a:xfrm>
        </p:grpSpPr>
        <p:sp>
          <p:nvSpPr>
            <p:cNvPr id="6" name="Freeform 6"/>
            <p:cNvSpPr/>
            <p:nvPr/>
          </p:nvSpPr>
          <p:spPr bwMode="auto">
            <a:xfrm rot="0" flipH="0" flipV="0">
              <a:off x="0" y="0"/>
              <a:ext cx="1698383" cy="406400"/>
            </a:xfrm>
            <a:custGeom>
              <a:avLst/>
              <a:gdLst/>
              <a:ahLst/>
              <a:cxnLst/>
              <a:rect l="l" t="t" r="r" b="b"/>
              <a:pathLst>
                <a:path w="1698384" h="406400" fill="norm" stroke="1" extrusionOk="0">
                  <a:moveTo>
                    <a:pt x="1495184" y="0"/>
                  </a:moveTo>
                  <a:cubicBezTo>
                    <a:pt x="1607408" y="0"/>
                    <a:pt x="1698384" y="90976"/>
                    <a:pt x="1698384" y="203200"/>
                  </a:cubicBezTo>
                  <a:cubicBezTo>
                    <a:pt x="1698384" y="315424"/>
                    <a:pt x="1607408" y="406400"/>
                    <a:pt x="1495184"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id="7" name="TextBox 7"/>
            <p:cNvSpPr txBox="1"/>
            <p:nvPr/>
          </p:nvSpPr>
          <p:spPr bwMode="auto">
            <a:xfrm>
              <a:off x="0" y="0"/>
              <a:ext cx="1698383" cy="406400"/>
            </a:xfrm>
            <a:prstGeom prst="rect">
              <a:avLst/>
            </a:prstGeom>
            <a:grpFill/>
          </p:spPr>
          <p:txBody>
            <a:bodyPr lIns="50800" tIns="50800" rIns="50800" bIns="50800" rtlCol="0" anchor="ctr"/>
            <a:lstStyle/>
            <a:p>
              <a:pPr algn="ctr">
                <a:lnSpc>
                  <a:spcPts val="1917"/>
                </a:lnSpc>
                <a:defRPr/>
              </a:pPr>
              <a:endParaRPr/>
            </a:p>
          </p:txBody>
        </p:sp>
      </p:grpSp>
      <p:sp>
        <p:nvSpPr>
          <p:cNvPr id="8" name="Freeform 8"/>
          <p:cNvSpPr/>
          <p:nvPr/>
        </p:nvSpPr>
        <p:spPr bwMode="auto">
          <a:xfrm rot="0" flipH="0" flipV="0">
            <a:off x="1028700" y="783602"/>
            <a:ext cx="328057" cy="273779"/>
          </a:xfrm>
          <a:custGeom>
            <a:avLst/>
            <a:gdLst/>
            <a:ahLst/>
            <a:cxnLst/>
            <a:rect l="l" t="t" r="r" b="b"/>
            <a:pathLst>
              <a:path w="328057" h="273779" fill="norm" stroke="1" extrusionOk="0">
                <a:moveTo>
                  <a:pt x="0" y="0"/>
                </a:moveTo>
                <a:lnTo>
                  <a:pt x="328057" y="0"/>
                </a:lnTo>
                <a:lnTo>
                  <a:pt x="328057" y="273779"/>
                </a:lnTo>
                <a:lnTo>
                  <a:pt x="0" y="273779"/>
                </a:lnTo>
                <a:lnTo>
                  <a:pt x="0" y="0"/>
                </a:lnTo>
                <a:close/>
              </a:path>
            </a:pathLst>
          </a:custGeom>
          <a:blipFill>
            <a:blip r:embed="rId3"/>
            <a:srcRect l="0" t="0" r="0" b="0"/>
            <a:stretch/>
          </a:blipFill>
        </p:spPr>
      </p:sp>
      <p:pic>
        <p:nvPicPr>
          <p:cNvPr id="9" name="Picture 9"/>
          <p:cNvPicPr>
            <a:picLocks noChangeAspect="1"/>
          </p:cNvPicPr>
          <p:nvPr/>
        </p:nvPicPr>
        <p:blipFill>
          <a:blip r:embed="rId4"/>
          <a:srcRect l="0" t="0" r="0" b="0"/>
          <a:stretch/>
        </p:blipFill>
        <p:spPr bwMode="auto">
          <a:xfrm rot="0" flipH="0" flipV="0">
            <a:off x="4687963" y="2629616"/>
            <a:ext cx="2853701" cy="2211619"/>
          </a:xfrm>
          <a:prstGeom prst="rect">
            <a:avLst/>
          </a:prstGeom>
        </p:spPr>
      </p:pic>
      <p:sp>
        <p:nvSpPr>
          <p:cNvPr id="10" name="TextBox 10"/>
          <p:cNvSpPr txBox="1"/>
          <p:nvPr/>
        </p:nvSpPr>
        <p:spPr bwMode="auto">
          <a:xfrm rot="0">
            <a:off x="14172461" y="647516"/>
            <a:ext cx="1215175" cy="272173"/>
          </a:xfrm>
          <a:prstGeom prst="rect">
            <a:avLst/>
          </a:prstGeom>
        </p:spPr>
        <p:txBody>
          <a:bodyPr lIns="0" tIns="0" rIns="0" bIns="0" rtlCol="0" anchor="t">
            <a:spAutoFit/>
          </a:bodyPr>
          <a:lstStyle/>
          <a:p>
            <a:pPr algn="l">
              <a:lnSpc>
                <a:spcPts val="1934"/>
              </a:lnSpc>
              <a:spcBef>
                <a:spcPts val="0"/>
              </a:spcBef>
              <a:defRPr/>
            </a:pPr>
            <a:r>
              <a:rPr lang="en-US" sz="1800">
                <a:solidFill>
                  <a:srgbClr val="FFFFFF"/>
                </a:solidFill>
                <a:latin typeface="Poppins"/>
                <a:ea typeface="Poppins"/>
                <a:cs typeface="Poppins"/>
              </a:rPr>
              <a:t>About Us</a:t>
            </a:r>
            <a:endParaRPr/>
          </a:p>
        </p:txBody>
      </p:sp>
      <p:sp>
        <p:nvSpPr>
          <p:cNvPr id="11" name="TextBox 11"/>
          <p:cNvSpPr txBox="1"/>
          <p:nvPr/>
        </p:nvSpPr>
        <p:spPr bwMode="auto">
          <a:xfrm rot="0">
            <a:off x="16273473" y="647516"/>
            <a:ext cx="1215175" cy="272173"/>
          </a:xfrm>
          <a:prstGeom prst="rect">
            <a:avLst/>
          </a:prstGeom>
        </p:spPr>
        <p:txBody>
          <a:bodyPr lIns="0" tIns="0" rIns="0" bIns="0" rtlCol="0" anchor="t">
            <a:spAutoFit/>
          </a:bodyPr>
          <a:lstStyle/>
          <a:p>
            <a:pPr algn="l">
              <a:lnSpc>
                <a:spcPts val="1934"/>
              </a:lnSpc>
              <a:spcBef>
                <a:spcPts val="0"/>
              </a:spcBef>
              <a:defRPr/>
            </a:pPr>
            <a:r>
              <a:rPr lang="en-US" sz="1800">
                <a:solidFill>
                  <a:srgbClr val="FFFFFF"/>
                </a:solidFill>
                <a:latin typeface="Poppins"/>
                <a:ea typeface="Poppins"/>
                <a:cs typeface="Poppins"/>
              </a:rPr>
              <a:t>Contact</a:t>
            </a:r>
            <a:endParaRPr/>
          </a:p>
        </p:txBody>
      </p:sp>
      <p:sp>
        <p:nvSpPr>
          <p:cNvPr id="12" name="TextBox 12"/>
          <p:cNvSpPr txBox="1"/>
          <p:nvPr/>
        </p:nvSpPr>
        <p:spPr bwMode="auto">
          <a:xfrm rot="0">
            <a:off x="10080328" y="1097772"/>
            <a:ext cx="6444239" cy="1300807"/>
          </a:xfrm>
          <a:prstGeom prst="rect">
            <a:avLst/>
          </a:prstGeom>
        </p:spPr>
        <p:txBody>
          <a:bodyPr lIns="0" tIns="0" rIns="0" bIns="0" rtlCol="0" anchor="t">
            <a:spAutoFit/>
          </a:bodyPr>
          <a:lstStyle/>
          <a:p>
            <a:pPr algn="l">
              <a:lnSpc>
                <a:spcPts val="9391"/>
              </a:lnSpc>
              <a:spcBef>
                <a:spcPts val="0"/>
              </a:spcBef>
              <a:defRPr/>
            </a:pPr>
            <a:r>
              <a:rPr lang="en-US" sz="8700">
                <a:solidFill>
                  <a:srgbClr val="FFFFFF"/>
                </a:solidFill>
                <a:latin typeface="Poppins"/>
                <a:ea typeface="Poppins"/>
                <a:cs typeface="Poppins"/>
              </a:rPr>
              <a:t>Problem</a:t>
            </a:r>
            <a:endParaRPr/>
          </a:p>
        </p:txBody>
      </p:sp>
      <p:sp>
        <p:nvSpPr>
          <p:cNvPr id="13" name="TextBox 13"/>
          <p:cNvSpPr txBox="1"/>
          <p:nvPr/>
        </p:nvSpPr>
        <p:spPr bwMode="auto">
          <a:xfrm rot="0">
            <a:off x="10416435" y="1988737"/>
            <a:ext cx="6444239" cy="1300807"/>
          </a:xfrm>
          <a:prstGeom prst="rect">
            <a:avLst/>
          </a:prstGeom>
        </p:spPr>
        <p:txBody>
          <a:bodyPr lIns="0" tIns="0" rIns="0" bIns="0" rtlCol="0" anchor="t">
            <a:spAutoFit/>
          </a:bodyPr>
          <a:lstStyle/>
          <a:p>
            <a:pPr algn="l">
              <a:lnSpc>
                <a:spcPts val="9391"/>
              </a:lnSpc>
              <a:spcBef>
                <a:spcPts val="0"/>
              </a:spcBef>
              <a:defRPr/>
            </a:pPr>
            <a:r>
              <a:rPr lang="en-US" sz="8700" b="1">
                <a:solidFill>
                  <a:srgbClr val="FFFFFF"/>
                </a:solidFill>
                <a:latin typeface="Poppins Bold"/>
                <a:ea typeface="Poppins Bold"/>
                <a:cs typeface="Poppins Bold"/>
              </a:rPr>
              <a:t>Statement</a:t>
            </a:r>
            <a:endParaRPr/>
          </a:p>
        </p:txBody>
      </p:sp>
      <p:sp>
        <p:nvSpPr>
          <p:cNvPr id="14" name="TextBox 14"/>
          <p:cNvSpPr txBox="1"/>
          <p:nvPr/>
        </p:nvSpPr>
        <p:spPr bwMode="auto">
          <a:xfrm rot="5400000">
            <a:off x="17336912" y="9029381"/>
            <a:ext cx="936679" cy="272173"/>
          </a:xfrm>
          <a:prstGeom prst="rect">
            <a:avLst/>
          </a:prstGeom>
        </p:spPr>
        <p:txBody>
          <a:bodyPr lIns="0" tIns="0" rIns="0" bIns="0" rtlCol="0" anchor="t">
            <a:spAutoFit/>
          </a:bodyPr>
          <a:lstStyle/>
          <a:p>
            <a:pPr algn="l">
              <a:lnSpc>
                <a:spcPts val="1934"/>
              </a:lnSpc>
              <a:spcBef>
                <a:spcPts val="0"/>
              </a:spcBef>
              <a:defRPr/>
            </a:pPr>
            <a:r>
              <a:rPr lang="en-US" sz="1800">
                <a:solidFill>
                  <a:srgbClr val="FFFFFF"/>
                </a:solidFill>
                <a:latin typeface="Poppins"/>
                <a:ea typeface="Poppins"/>
                <a:cs typeface="Poppins"/>
              </a:rPr>
              <a:t>page 3</a:t>
            </a:r>
            <a:endParaRPr/>
          </a:p>
        </p:txBody>
      </p:sp>
      <p:sp>
        <p:nvSpPr>
          <p:cNvPr id="15" name="TextBox 15"/>
          <p:cNvSpPr txBox="1"/>
          <p:nvPr/>
        </p:nvSpPr>
        <p:spPr bwMode="auto">
          <a:xfrm rot="0">
            <a:off x="1697003" y="733500"/>
            <a:ext cx="2466956" cy="372377"/>
          </a:xfrm>
          <a:prstGeom prst="rect">
            <a:avLst/>
          </a:prstGeom>
        </p:spPr>
        <p:txBody>
          <a:bodyPr lIns="0" tIns="0" rIns="0" bIns="0" rtlCol="0" anchor="t">
            <a:spAutoFit/>
          </a:bodyPr>
          <a:lstStyle/>
          <a:p>
            <a:pPr algn="l">
              <a:lnSpc>
                <a:spcPts val="2646"/>
              </a:lnSpc>
              <a:spcBef>
                <a:spcPts val="0"/>
              </a:spcBef>
              <a:defRPr/>
            </a:pPr>
            <a:r>
              <a:rPr lang="en-US" sz="2450" b="1">
                <a:solidFill>
                  <a:srgbClr val="295BBE"/>
                </a:solidFill>
                <a:latin typeface="Poppins Bold"/>
                <a:ea typeface="Poppins Bold"/>
                <a:cs typeface="Poppins Bold"/>
              </a:rPr>
              <a:t>HackX</a:t>
            </a:r>
            <a:endParaRPr/>
          </a:p>
        </p:txBody>
      </p:sp>
      <p:sp>
        <p:nvSpPr>
          <p:cNvPr id="16" name="TextBox 16"/>
          <p:cNvSpPr txBox="1"/>
          <p:nvPr/>
        </p:nvSpPr>
        <p:spPr bwMode="auto">
          <a:xfrm rot="0">
            <a:off x="9381835" y="3520768"/>
            <a:ext cx="7478839" cy="3894099"/>
          </a:xfrm>
          <a:prstGeom prst="rect">
            <a:avLst/>
          </a:prstGeom>
        </p:spPr>
        <p:txBody>
          <a:bodyPr lIns="0" tIns="0" rIns="0" bIns="0" rtlCol="0" anchor="t">
            <a:spAutoFit/>
          </a:bodyPr>
          <a:lstStyle/>
          <a:p>
            <a:pPr algn="ctr">
              <a:lnSpc>
                <a:spcPts val="2584"/>
              </a:lnSpc>
              <a:defRPr/>
            </a:pPr>
            <a:r>
              <a:rPr lang="en-US" sz="2400">
                <a:solidFill>
                  <a:srgbClr val="FFFFFF"/>
                </a:solidFill>
                <a:latin typeface="Open Sauce"/>
                <a:ea typeface="Open Sauce"/>
                <a:cs typeface="Open Sauce"/>
              </a:rPr>
              <a:t>In the entrepreneurial ecosystem, one of the major challenges faced by entrepreneurs is the difficulty in connecting with the right mentors, industry experts, and business networks. Additionally, accessing accurate and relevant knowledge about essential processes and emerging technologies remains a significant hurdle. The absence of a streamlined platform to bridge these gaps often leads to inefficiencies, missed opportunities, and slower business growth.</a:t>
            </a:r>
            <a:endParaRPr/>
          </a:p>
          <a:p>
            <a:pPr algn="ctr">
              <a:lnSpc>
                <a:spcPts val="2584"/>
              </a:lnSpc>
              <a:defRPr/>
            </a:pPr>
            <a:endParaRPr/>
          </a:p>
          <a:p>
            <a:pPr algn="ctr">
              <a:lnSpc>
                <a:spcPts val="2584"/>
              </a:lnSpc>
              <a:spcBef>
                <a:spcPts val="0"/>
              </a:spcBef>
              <a:defRPr/>
            </a:pPr>
            <a:endParaRPr/>
          </a:p>
        </p:txBody>
      </p:sp>
      <p:grpSp>
        <p:nvGrpSpPr>
          <p:cNvPr id="17" name="Group 17"/>
          <p:cNvGrpSpPr/>
          <p:nvPr/>
        </p:nvGrpSpPr>
        <p:grpSpPr bwMode="auto">
          <a:xfrm rot="0">
            <a:off x="17136949" y="2140832"/>
            <a:ext cx="1336606" cy="1351361"/>
            <a:chOff x="0" y="0"/>
            <a:chExt cx="719015" cy="726953"/>
          </a:xfrm>
        </p:grpSpPr>
        <p:sp>
          <p:nvSpPr>
            <p:cNvPr id="18" name="Freeform 18"/>
            <p:cNvSpPr/>
            <p:nvPr/>
          </p:nvSpPr>
          <p:spPr bwMode="auto">
            <a:xfrm rot="0" flipH="0" flipV="0">
              <a:off x="0" y="0"/>
              <a:ext cx="719015" cy="726953"/>
            </a:xfrm>
            <a:custGeom>
              <a:avLst/>
              <a:gdLst/>
              <a:ahLst/>
              <a:cxnLst/>
              <a:rect l="l" t="t" r="r" b="b"/>
              <a:pathLst>
                <a:path w="719015" h="726953" fill="norm" stroke="1" extrusionOk="0">
                  <a:moveTo>
                    <a:pt x="359508" y="0"/>
                  </a:moveTo>
                  <a:cubicBezTo>
                    <a:pt x="160957" y="0"/>
                    <a:pt x="0" y="162734"/>
                    <a:pt x="0" y="363476"/>
                  </a:cubicBezTo>
                  <a:cubicBezTo>
                    <a:pt x="0" y="564219"/>
                    <a:pt x="160957" y="726953"/>
                    <a:pt x="359508" y="726953"/>
                  </a:cubicBezTo>
                  <a:cubicBezTo>
                    <a:pt x="558058" y="726953"/>
                    <a:pt x="719015" y="564219"/>
                    <a:pt x="719015" y="363476"/>
                  </a:cubicBezTo>
                  <a:cubicBezTo>
                    <a:pt x="719015" y="162734"/>
                    <a:pt x="558058" y="0"/>
                    <a:pt x="359508" y="0"/>
                  </a:cubicBezTo>
                  <a:close/>
                </a:path>
              </a:pathLst>
            </a:custGeom>
            <a:solidFill>
              <a:srgbClr val="D9D9D9"/>
            </a:solidFill>
          </p:spPr>
        </p:sp>
        <p:sp>
          <p:nvSpPr>
            <p:cNvPr id="19" name="TextBox 19"/>
            <p:cNvSpPr txBox="1"/>
            <p:nvPr/>
          </p:nvSpPr>
          <p:spPr bwMode="auto">
            <a:xfrm>
              <a:off x="67408" y="68152"/>
              <a:ext cx="584200" cy="590649"/>
            </a:xfrm>
            <a:prstGeom prst="rect">
              <a:avLst/>
            </a:prstGeom>
            <a:grpFill/>
          </p:spPr>
          <p:txBody>
            <a:bodyPr lIns="50800" tIns="50800" rIns="50800" bIns="50800" rtlCol="0" anchor="ctr"/>
            <a:lstStyle/>
            <a:p>
              <a:pPr algn="ctr">
                <a:lnSpc>
                  <a:spcPts val="1917"/>
                </a:lnSpc>
                <a:defRPr/>
              </a:pPr>
              <a:endParaRPr/>
            </a:p>
          </p:txBody>
        </p:sp>
      </p:grpSp>
      <p:grpSp>
        <p:nvGrpSpPr>
          <p:cNvPr id="20" name="Group 20"/>
          <p:cNvGrpSpPr/>
          <p:nvPr/>
        </p:nvGrpSpPr>
        <p:grpSpPr bwMode="auto">
          <a:xfrm rot="0">
            <a:off x="360397" y="3792139"/>
            <a:ext cx="1336606" cy="1351361"/>
            <a:chOff x="0" y="0"/>
            <a:chExt cx="719015" cy="726953"/>
          </a:xfrm>
        </p:grpSpPr>
        <p:sp>
          <p:nvSpPr>
            <p:cNvPr id="21" name="Freeform 21"/>
            <p:cNvSpPr/>
            <p:nvPr/>
          </p:nvSpPr>
          <p:spPr bwMode="auto">
            <a:xfrm rot="0" flipH="0" flipV="0">
              <a:off x="0" y="0"/>
              <a:ext cx="719015" cy="726953"/>
            </a:xfrm>
            <a:custGeom>
              <a:avLst/>
              <a:gdLst/>
              <a:ahLst/>
              <a:cxnLst/>
              <a:rect l="l" t="t" r="r" b="b"/>
              <a:pathLst>
                <a:path w="719015" h="726953" fill="norm" stroke="1" extrusionOk="0">
                  <a:moveTo>
                    <a:pt x="359508" y="0"/>
                  </a:moveTo>
                  <a:cubicBezTo>
                    <a:pt x="160957" y="0"/>
                    <a:pt x="0" y="162734"/>
                    <a:pt x="0" y="363476"/>
                  </a:cubicBezTo>
                  <a:cubicBezTo>
                    <a:pt x="0" y="564219"/>
                    <a:pt x="160957" y="726953"/>
                    <a:pt x="359508" y="726953"/>
                  </a:cubicBezTo>
                  <a:cubicBezTo>
                    <a:pt x="558058" y="726953"/>
                    <a:pt x="719015" y="564219"/>
                    <a:pt x="719015" y="363476"/>
                  </a:cubicBezTo>
                  <a:cubicBezTo>
                    <a:pt x="719015" y="162734"/>
                    <a:pt x="558058" y="0"/>
                    <a:pt x="359508" y="0"/>
                  </a:cubicBezTo>
                  <a:close/>
                </a:path>
              </a:pathLst>
            </a:custGeom>
            <a:solidFill>
              <a:srgbClr val="D9D9D9"/>
            </a:solidFill>
          </p:spPr>
        </p:sp>
        <p:sp>
          <p:nvSpPr>
            <p:cNvPr id="22" name="TextBox 22"/>
            <p:cNvSpPr txBox="1"/>
            <p:nvPr/>
          </p:nvSpPr>
          <p:spPr bwMode="auto">
            <a:xfrm>
              <a:off x="67408" y="68152"/>
              <a:ext cx="584200" cy="590649"/>
            </a:xfrm>
            <a:prstGeom prst="rect">
              <a:avLst/>
            </a:prstGeom>
            <a:grpFill/>
          </p:spPr>
          <p:txBody>
            <a:bodyPr lIns="50800" tIns="50800" rIns="50800" bIns="50800" rtlCol="0" anchor="ctr"/>
            <a:lstStyle/>
            <a:p>
              <a:pPr algn="ctr">
                <a:lnSpc>
                  <a:spcPts val="1917"/>
                </a:lnSpc>
                <a:defRPr/>
              </a:pPr>
              <a:endParaRPr/>
            </a:p>
          </p:txBody>
        </p:sp>
      </p:grpSp>
      <p:sp>
        <p:nvSpPr>
          <p:cNvPr id="23" name="Freeform 23"/>
          <p:cNvSpPr/>
          <p:nvPr/>
        </p:nvSpPr>
        <p:spPr bwMode="auto">
          <a:xfrm rot="0" flipH="0" flipV="0">
            <a:off x="17582821" y="561172"/>
            <a:ext cx="413022" cy="413022"/>
          </a:xfrm>
          <a:custGeom>
            <a:avLst/>
            <a:gdLst/>
            <a:ahLst/>
            <a:cxnLst/>
            <a:rect l="l" t="t" r="r" b="b"/>
            <a:pathLst>
              <a:path w="413022" h="413022" fill="norm" stroke="1" extrusionOk="0">
                <a:moveTo>
                  <a:pt x="0" y="0"/>
                </a:moveTo>
                <a:lnTo>
                  <a:pt x="413023" y="0"/>
                </a:lnTo>
                <a:lnTo>
                  <a:pt x="413023" y="413022"/>
                </a:lnTo>
                <a:lnTo>
                  <a:pt x="0" y="413022"/>
                </a:lnTo>
                <a:lnTo>
                  <a:pt x="0" y="0"/>
                </a:lnTo>
                <a:close/>
              </a:path>
            </a:pathLst>
          </a:custGeom>
          <a:blipFill>
            <a:blip r:embed="rId5"/>
            <a:srcRect l="0" t="0" r="0" b="0"/>
            <a:stretch/>
          </a:blipFill>
        </p:spPr>
      </p:sp>
      <p:sp>
        <p:nvSpPr>
          <p:cNvPr id="24" name="TextBox 24"/>
          <p:cNvSpPr txBox="1"/>
          <p:nvPr/>
        </p:nvSpPr>
        <p:spPr bwMode="auto">
          <a:xfrm rot="0">
            <a:off x="9402222" y="6789750"/>
            <a:ext cx="7478839" cy="2922549"/>
          </a:xfrm>
          <a:prstGeom prst="rect">
            <a:avLst/>
          </a:prstGeom>
        </p:spPr>
        <p:txBody>
          <a:bodyPr lIns="0" tIns="0" rIns="0" bIns="0" rtlCol="0" anchor="t">
            <a:spAutoFit/>
          </a:bodyPr>
          <a:lstStyle/>
          <a:p>
            <a:pPr algn="ctr">
              <a:lnSpc>
                <a:spcPts val="2584"/>
              </a:lnSpc>
              <a:defRPr/>
            </a:pPr>
            <a:r>
              <a:rPr lang="en-US" sz="2400">
                <a:solidFill>
                  <a:srgbClr val="FFFFFF"/>
                </a:solidFill>
                <a:latin typeface="Open Sauce"/>
                <a:ea typeface="Open Sauce"/>
                <a:cs typeface="Open Sauce"/>
              </a:rPr>
              <a:t>This hackathon challenges participants to develop innovative software, AI-driven, or critical-thinking-based solutions that enhance connectivity within the entrepreneurial community. The goal is to create a platform or system that provides seamless access to business networks, mentorship, and industry knowledge, solving key process challenges in a structured and efficient manner.</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pSp>
        <p:nvGrpSpPr>
          <p:cNvPr id="2" name="Group 2"/>
          <p:cNvGrpSpPr/>
          <p:nvPr/>
        </p:nvGrpSpPr>
        <p:grpSpPr bwMode="auto">
          <a:xfrm rot="0">
            <a:off x="11433594" y="5143500"/>
            <a:ext cx="10134151" cy="10124853"/>
            <a:chOff x="0" y="0"/>
            <a:chExt cx="813546" cy="812800"/>
          </a:xfrm>
        </p:grpSpPr>
        <p:sp>
          <p:nvSpPr>
            <p:cNvPr id="3" name="Freeform 3"/>
            <p:cNvSpPr/>
            <p:nvPr/>
          </p:nvSpPr>
          <p:spPr bwMode="auto">
            <a:xfrm rot="0" flipH="0" flipV="0">
              <a:off x="0" y="0"/>
              <a:ext cx="813546" cy="812800"/>
            </a:xfrm>
            <a:custGeom>
              <a:avLst/>
              <a:gdLst/>
              <a:ahLst/>
              <a:cxnLst/>
              <a:rect l="l" t="t" r="r" b="b"/>
              <a:pathLst>
                <a:path w="813546" h="812800" fill="norm" stroke="1" extrusionOk="0">
                  <a:moveTo>
                    <a:pt x="406773" y="0"/>
                  </a:moveTo>
                  <a:cubicBezTo>
                    <a:pt x="182119" y="0"/>
                    <a:pt x="0" y="181951"/>
                    <a:pt x="0" y="406400"/>
                  </a:cubicBezTo>
                  <a:cubicBezTo>
                    <a:pt x="0" y="630849"/>
                    <a:pt x="182119" y="812800"/>
                    <a:pt x="406773" y="812800"/>
                  </a:cubicBezTo>
                  <a:cubicBezTo>
                    <a:pt x="631428" y="812800"/>
                    <a:pt x="813546" y="630849"/>
                    <a:pt x="813546" y="406400"/>
                  </a:cubicBezTo>
                  <a:cubicBezTo>
                    <a:pt x="813546" y="181951"/>
                    <a:pt x="631428" y="0"/>
                    <a:pt x="406773" y="0"/>
                  </a:cubicBezTo>
                  <a:close/>
                </a:path>
              </a:pathLst>
            </a:custGeom>
            <a:gradFill>
              <a:gsLst>
                <a:gs pos="0">
                  <a:srgbClr val="000000">
                    <a:alpha val="100000"/>
                  </a:srgbClr>
                </a:gs>
                <a:gs pos="100000">
                  <a:srgbClr val="3533CD">
                    <a:alpha val="100000"/>
                  </a:srgbClr>
                </a:gs>
              </a:gsLst>
              <a:lin ang="0" scaled="1"/>
            </a:gradFill>
          </p:spPr>
        </p:sp>
        <p:sp>
          <p:nvSpPr>
            <p:cNvPr id="4" name="TextBox 4"/>
            <p:cNvSpPr txBox="1"/>
            <p:nvPr/>
          </p:nvSpPr>
          <p:spPr bwMode="auto">
            <a:xfrm>
              <a:off x="76270" y="76200"/>
              <a:ext cx="661006" cy="660400"/>
            </a:xfrm>
            <a:prstGeom prst="rect">
              <a:avLst/>
            </a:prstGeom>
            <a:grpFill/>
          </p:spPr>
          <p:txBody>
            <a:bodyPr lIns="50800" tIns="50800" rIns="50800" bIns="50800" rtlCol="0" anchor="ctr"/>
            <a:lstStyle/>
            <a:p>
              <a:pPr algn="ctr">
                <a:lnSpc>
                  <a:spcPts val="1917"/>
                </a:lnSpc>
                <a:defRPr/>
              </a:pPr>
              <a:endParaRPr/>
            </a:p>
          </p:txBody>
        </p:sp>
      </p:grpSp>
      <p:grpSp>
        <p:nvGrpSpPr>
          <p:cNvPr id="5" name="Group 5"/>
          <p:cNvGrpSpPr/>
          <p:nvPr/>
        </p:nvGrpSpPr>
        <p:grpSpPr bwMode="auto">
          <a:xfrm rot="-548450">
            <a:off x="1753138" y="1928644"/>
            <a:ext cx="3291101" cy="3291101"/>
            <a:chOff x="0" y="0"/>
            <a:chExt cx="812800" cy="812800"/>
          </a:xfrm>
        </p:grpSpPr>
        <p:sp>
          <p:nvSpPr>
            <p:cNvPr id="6" name="Freeform 6"/>
            <p:cNvSpPr/>
            <p:nvPr/>
          </p:nvSpPr>
          <p:spPr bwMode="auto">
            <a:xfrm rot="0" flipH="0" flipV="0">
              <a:off x="0" y="0"/>
              <a:ext cx="812800" cy="812800"/>
            </a:xfrm>
            <a:custGeom>
              <a:avLst/>
              <a:gdLst/>
              <a:ahLst/>
              <a:cxnLst/>
              <a:rect l="l" t="t" r="r" b="b"/>
              <a:pathLst>
                <a:path w="812800" h="812800" fill="norm" stroke="1" extrusionOk="0">
                  <a:moveTo>
                    <a:pt x="54105" y="0"/>
                  </a:moveTo>
                  <a:lnTo>
                    <a:pt x="758695" y="0"/>
                  </a:lnTo>
                  <a:cubicBezTo>
                    <a:pt x="788576" y="0"/>
                    <a:pt x="812800" y="24224"/>
                    <a:pt x="812800" y="54105"/>
                  </a:cubicBezTo>
                  <a:lnTo>
                    <a:pt x="812800" y="758695"/>
                  </a:lnTo>
                  <a:cubicBezTo>
                    <a:pt x="812800" y="788576"/>
                    <a:pt x="788576" y="812800"/>
                    <a:pt x="758695" y="812800"/>
                  </a:cubicBezTo>
                  <a:lnTo>
                    <a:pt x="54105" y="812800"/>
                  </a:lnTo>
                  <a:cubicBezTo>
                    <a:pt x="24224" y="812800"/>
                    <a:pt x="0" y="788576"/>
                    <a:pt x="0" y="758695"/>
                  </a:cubicBezTo>
                  <a:lnTo>
                    <a:pt x="0" y="54105"/>
                  </a:lnTo>
                  <a:cubicBezTo>
                    <a:pt x="0" y="24224"/>
                    <a:pt x="24224" y="0"/>
                    <a:pt x="54105" y="0"/>
                  </a:cubicBezTo>
                  <a:close/>
                </a:path>
              </a:pathLst>
            </a:custGeom>
            <a:blipFill>
              <a:blip r:embed="rId3"/>
              <a:srcRect l="16624" t="0" r="16624" b="0"/>
              <a:stretch/>
            </a:blipFill>
            <a:ln w="28575" cap="rnd">
              <a:solidFill>
                <a:srgbClr val="295BBE"/>
              </a:solidFill>
              <a:prstDash val="solid"/>
              <a:round/>
            </a:ln>
          </p:spPr>
        </p:sp>
      </p:grpSp>
      <p:sp>
        <p:nvSpPr>
          <p:cNvPr id="7" name="TextBox 7"/>
          <p:cNvSpPr txBox="1"/>
          <p:nvPr/>
        </p:nvSpPr>
        <p:spPr bwMode="auto">
          <a:xfrm rot="5400000">
            <a:off x="17336912" y="9029381"/>
            <a:ext cx="936679" cy="272173"/>
          </a:xfrm>
          <a:prstGeom prst="rect">
            <a:avLst/>
          </a:prstGeom>
        </p:spPr>
        <p:txBody>
          <a:bodyPr lIns="0" tIns="0" rIns="0" bIns="0" rtlCol="0" anchor="t">
            <a:spAutoFit/>
          </a:bodyPr>
          <a:lstStyle/>
          <a:p>
            <a:pPr algn="l">
              <a:lnSpc>
                <a:spcPts val="1934"/>
              </a:lnSpc>
              <a:spcBef>
                <a:spcPts val="0"/>
              </a:spcBef>
              <a:defRPr/>
            </a:pPr>
            <a:r>
              <a:rPr lang="en-US" sz="1800">
                <a:solidFill>
                  <a:srgbClr val="FFFFFF"/>
                </a:solidFill>
                <a:latin typeface="Poppins"/>
                <a:ea typeface="Poppins"/>
                <a:cs typeface="Poppins"/>
              </a:rPr>
              <a:t>page 4</a:t>
            </a:r>
            <a:endParaRPr/>
          </a:p>
        </p:txBody>
      </p:sp>
      <p:grpSp>
        <p:nvGrpSpPr>
          <p:cNvPr id="8" name="Group 8"/>
          <p:cNvGrpSpPr/>
          <p:nvPr/>
        </p:nvGrpSpPr>
        <p:grpSpPr bwMode="auto">
          <a:xfrm rot="-548450">
            <a:off x="5406325" y="1340827"/>
            <a:ext cx="3291101" cy="3291101"/>
            <a:chOff x="0" y="0"/>
            <a:chExt cx="812800" cy="812800"/>
          </a:xfrm>
        </p:grpSpPr>
        <p:sp>
          <p:nvSpPr>
            <p:cNvPr id="9" name="Freeform 9"/>
            <p:cNvSpPr/>
            <p:nvPr/>
          </p:nvSpPr>
          <p:spPr bwMode="auto">
            <a:xfrm rot="0" flipH="0" flipV="0">
              <a:off x="0" y="0"/>
              <a:ext cx="812800" cy="812800"/>
            </a:xfrm>
            <a:custGeom>
              <a:avLst/>
              <a:gdLst/>
              <a:ahLst/>
              <a:cxnLst/>
              <a:rect l="l" t="t" r="r" b="b"/>
              <a:pathLst>
                <a:path w="812800" h="812800" fill="norm" stroke="1" extrusionOk="0">
                  <a:moveTo>
                    <a:pt x="54105" y="0"/>
                  </a:moveTo>
                  <a:lnTo>
                    <a:pt x="758695" y="0"/>
                  </a:lnTo>
                  <a:cubicBezTo>
                    <a:pt x="788576" y="0"/>
                    <a:pt x="812800" y="24224"/>
                    <a:pt x="812800" y="54105"/>
                  </a:cubicBezTo>
                  <a:lnTo>
                    <a:pt x="812800" y="758695"/>
                  </a:lnTo>
                  <a:cubicBezTo>
                    <a:pt x="812800" y="788576"/>
                    <a:pt x="788576" y="812800"/>
                    <a:pt x="758695" y="812800"/>
                  </a:cubicBezTo>
                  <a:lnTo>
                    <a:pt x="54105" y="812800"/>
                  </a:lnTo>
                  <a:cubicBezTo>
                    <a:pt x="24224" y="812800"/>
                    <a:pt x="0" y="788576"/>
                    <a:pt x="0" y="758695"/>
                  </a:cubicBezTo>
                  <a:lnTo>
                    <a:pt x="0" y="54105"/>
                  </a:lnTo>
                  <a:cubicBezTo>
                    <a:pt x="0" y="24224"/>
                    <a:pt x="24224" y="0"/>
                    <a:pt x="54105" y="0"/>
                  </a:cubicBezTo>
                  <a:close/>
                </a:path>
              </a:pathLst>
            </a:custGeom>
            <a:blipFill>
              <a:blip r:embed="rId4"/>
              <a:srcRect l="0" t="16624" r="0" b="16624"/>
              <a:stretch/>
            </a:blipFill>
            <a:ln w="28575" cap="rnd">
              <a:solidFill>
                <a:srgbClr val="295BBE"/>
              </a:solidFill>
              <a:prstDash val="solid"/>
              <a:round/>
            </a:ln>
          </p:spPr>
        </p:sp>
      </p:grpSp>
      <p:grpSp>
        <p:nvGrpSpPr>
          <p:cNvPr id="10" name="Group 10"/>
          <p:cNvGrpSpPr/>
          <p:nvPr/>
        </p:nvGrpSpPr>
        <p:grpSpPr bwMode="auto">
          <a:xfrm rot="453196">
            <a:off x="10536155" y="5725699"/>
            <a:ext cx="6857606" cy="3291101"/>
            <a:chOff x="0" y="0"/>
            <a:chExt cx="9143474" cy="4388134"/>
          </a:xfrm>
        </p:grpSpPr>
        <p:grpSp>
          <p:nvGrpSpPr>
            <p:cNvPr id="11" name="Group 11"/>
            <p:cNvGrpSpPr/>
            <p:nvPr/>
          </p:nvGrpSpPr>
          <p:grpSpPr bwMode="auto">
            <a:xfrm rot="0">
              <a:off x="0" y="0"/>
              <a:ext cx="4388134" cy="4388134"/>
              <a:chOff x="0" y="0"/>
              <a:chExt cx="812800" cy="812800"/>
            </a:xfrm>
          </p:grpSpPr>
          <p:sp>
            <p:nvSpPr>
              <p:cNvPr id="12" name="Freeform 12"/>
              <p:cNvSpPr/>
              <p:nvPr/>
            </p:nvSpPr>
            <p:spPr bwMode="auto">
              <a:xfrm rot="0" flipH="0" flipV="0">
                <a:off x="0" y="0"/>
                <a:ext cx="812800" cy="812800"/>
              </a:xfrm>
              <a:custGeom>
                <a:avLst/>
                <a:gdLst/>
                <a:ahLst/>
                <a:cxnLst/>
                <a:rect l="l" t="t" r="r" b="b"/>
                <a:pathLst>
                  <a:path w="812800" h="812800" fill="norm" stroke="1" extrusionOk="0">
                    <a:moveTo>
                      <a:pt x="54105" y="0"/>
                    </a:moveTo>
                    <a:lnTo>
                      <a:pt x="758695" y="0"/>
                    </a:lnTo>
                    <a:cubicBezTo>
                      <a:pt x="788576" y="0"/>
                      <a:pt x="812800" y="24224"/>
                      <a:pt x="812800" y="54105"/>
                    </a:cubicBezTo>
                    <a:lnTo>
                      <a:pt x="812800" y="758695"/>
                    </a:lnTo>
                    <a:cubicBezTo>
                      <a:pt x="812800" y="788576"/>
                      <a:pt x="788576" y="812800"/>
                      <a:pt x="758695" y="812800"/>
                    </a:cubicBezTo>
                    <a:lnTo>
                      <a:pt x="54105" y="812800"/>
                    </a:lnTo>
                    <a:cubicBezTo>
                      <a:pt x="24224" y="812800"/>
                      <a:pt x="0" y="788576"/>
                      <a:pt x="0" y="758695"/>
                    </a:cubicBezTo>
                    <a:lnTo>
                      <a:pt x="0" y="54105"/>
                    </a:lnTo>
                    <a:cubicBezTo>
                      <a:pt x="0" y="24224"/>
                      <a:pt x="24224" y="0"/>
                      <a:pt x="54105" y="0"/>
                    </a:cubicBezTo>
                    <a:close/>
                  </a:path>
                </a:pathLst>
              </a:custGeom>
              <a:blipFill>
                <a:blip r:embed="rId5"/>
                <a:srcRect l="0" t="16624" r="0" b="16624"/>
                <a:stretch/>
              </a:blipFill>
              <a:ln w="28575" cap="rnd">
                <a:solidFill>
                  <a:srgbClr val="295BBE"/>
                </a:solidFill>
                <a:prstDash val="solid"/>
                <a:round/>
              </a:ln>
            </p:spPr>
          </p:sp>
        </p:grpSp>
        <p:grpSp>
          <p:nvGrpSpPr>
            <p:cNvPr id="13" name="Group 13"/>
            <p:cNvGrpSpPr/>
            <p:nvPr/>
          </p:nvGrpSpPr>
          <p:grpSpPr bwMode="auto">
            <a:xfrm rot="0">
              <a:off x="4755340" y="0"/>
              <a:ext cx="4388134" cy="4388134"/>
              <a:chOff x="0" y="0"/>
              <a:chExt cx="812800" cy="812800"/>
            </a:xfrm>
          </p:grpSpPr>
          <p:sp>
            <p:nvSpPr>
              <p:cNvPr id="14" name="Freeform 14"/>
              <p:cNvSpPr/>
              <p:nvPr/>
            </p:nvSpPr>
            <p:spPr bwMode="auto">
              <a:xfrm rot="0" flipH="0" flipV="0">
                <a:off x="0" y="0"/>
                <a:ext cx="812800" cy="812800"/>
              </a:xfrm>
              <a:custGeom>
                <a:avLst/>
                <a:gdLst/>
                <a:ahLst/>
                <a:cxnLst/>
                <a:rect l="l" t="t" r="r" b="b"/>
                <a:pathLst>
                  <a:path w="812800" h="812800" fill="norm" stroke="1" extrusionOk="0">
                    <a:moveTo>
                      <a:pt x="54105" y="0"/>
                    </a:moveTo>
                    <a:lnTo>
                      <a:pt x="758695" y="0"/>
                    </a:lnTo>
                    <a:cubicBezTo>
                      <a:pt x="788576" y="0"/>
                      <a:pt x="812800" y="24224"/>
                      <a:pt x="812800" y="54105"/>
                    </a:cubicBezTo>
                    <a:lnTo>
                      <a:pt x="812800" y="758695"/>
                    </a:lnTo>
                    <a:cubicBezTo>
                      <a:pt x="812800" y="788576"/>
                      <a:pt x="788576" y="812800"/>
                      <a:pt x="758695" y="812800"/>
                    </a:cubicBezTo>
                    <a:lnTo>
                      <a:pt x="54105" y="812800"/>
                    </a:lnTo>
                    <a:cubicBezTo>
                      <a:pt x="24224" y="812800"/>
                      <a:pt x="0" y="788576"/>
                      <a:pt x="0" y="758695"/>
                    </a:cubicBezTo>
                    <a:lnTo>
                      <a:pt x="0" y="54105"/>
                    </a:lnTo>
                    <a:cubicBezTo>
                      <a:pt x="0" y="24224"/>
                      <a:pt x="24224" y="0"/>
                      <a:pt x="54105" y="0"/>
                    </a:cubicBezTo>
                    <a:close/>
                  </a:path>
                </a:pathLst>
              </a:custGeom>
              <a:blipFill>
                <a:blip r:embed="rId6"/>
                <a:srcRect l="16624" t="0" r="16624" b="0"/>
                <a:stretch/>
              </a:blipFill>
              <a:ln w="28575" cap="rnd">
                <a:solidFill>
                  <a:srgbClr val="295BBE"/>
                </a:solidFill>
                <a:prstDash val="solid"/>
                <a:round/>
              </a:ln>
            </p:spPr>
          </p:sp>
        </p:grpSp>
      </p:grpSp>
      <p:grpSp>
        <p:nvGrpSpPr>
          <p:cNvPr id="15" name="Group 15"/>
          <p:cNvGrpSpPr/>
          <p:nvPr/>
        </p:nvGrpSpPr>
        <p:grpSpPr bwMode="auto">
          <a:xfrm rot="0">
            <a:off x="10436822" y="1668142"/>
            <a:ext cx="6444239" cy="2245703"/>
            <a:chOff x="0" y="0"/>
            <a:chExt cx="8592319" cy="2994270"/>
          </a:xfrm>
        </p:grpSpPr>
        <p:sp>
          <p:nvSpPr>
            <p:cNvPr id="16" name="TextBox 16"/>
            <p:cNvSpPr txBox="1"/>
            <p:nvPr/>
          </p:nvSpPr>
          <p:spPr bwMode="auto">
            <a:xfrm rot="0">
              <a:off x="0" y="19050"/>
              <a:ext cx="8592319" cy="1740760"/>
            </a:xfrm>
            <a:prstGeom prst="rect">
              <a:avLst/>
            </a:prstGeom>
            <a:grpFill/>
          </p:spPr>
          <p:txBody>
            <a:bodyPr lIns="0" tIns="0" rIns="0" bIns="0" rtlCol="0" anchor="t">
              <a:spAutoFit/>
            </a:bodyPr>
            <a:lstStyle/>
            <a:p>
              <a:pPr algn="l">
                <a:lnSpc>
                  <a:spcPts val="9391"/>
                </a:lnSpc>
                <a:spcBef>
                  <a:spcPts val="0"/>
                </a:spcBef>
                <a:defRPr/>
              </a:pPr>
              <a:r>
                <a:rPr lang="en-US" sz="8700">
                  <a:solidFill>
                    <a:srgbClr val="295BBE"/>
                  </a:solidFill>
                  <a:latin typeface="Poppins"/>
                  <a:ea typeface="Poppins"/>
                  <a:cs typeface="Poppins"/>
                </a:rPr>
                <a:t>Solution</a:t>
              </a:r>
              <a:endParaRPr/>
            </a:p>
          </p:txBody>
        </p:sp>
        <p:sp>
          <p:nvSpPr>
            <p:cNvPr id="17" name="TextBox 17"/>
            <p:cNvSpPr txBox="1"/>
            <p:nvPr/>
          </p:nvSpPr>
          <p:spPr bwMode="auto">
            <a:xfrm rot="0">
              <a:off x="0" y="1253511"/>
              <a:ext cx="8592319" cy="1740760"/>
            </a:xfrm>
            <a:prstGeom prst="rect">
              <a:avLst/>
            </a:prstGeom>
            <a:grpFill/>
          </p:spPr>
          <p:txBody>
            <a:bodyPr lIns="0" tIns="0" rIns="0" bIns="0" rtlCol="0" anchor="t">
              <a:spAutoFit/>
            </a:bodyPr>
            <a:lstStyle/>
            <a:p>
              <a:pPr algn="l">
                <a:lnSpc>
                  <a:spcPts val="9391"/>
                </a:lnSpc>
                <a:spcBef>
                  <a:spcPts val="0"/>
                </a:spcBef>
                <a:defRPr/>
              </a:pPr>
              <a:r>
                <a:rPr lang="en-US" sz="8700" b="1">
                  <a:solidFill>
                    <a:srgbClr val="295BBE"/>
                  </a:solidFill>
                  <a:latin typeface="Poppins Bold"/>
                  <a:ea typeface="Poppins Bold"/>
                  <a:cs typeface="Poppins Bold"/>
                </a:rPr>
                <a:t>Overview</a:t>
              </a:r>
              <a:endParaRPr/>
            </a:p>
          </p:txBody>
        </p:sp>
      </p:grpSp>
      <p:sp>
        <p:nvSpPr>
          <p:cNvPr id="18" name="TextBox 18"/>
          <p:cNvSpPr txBox="1"/>
          <p:nvPr/>
        </p:nvSpPr>
        <p:spPr bwMode="auto">
          <a:xfrm rot="0">
            <a:off x="1821752" y="6299968"/>
            <a:ext cx="2243386" cy="734863"/>
          </a:xfrm>
          <a:prstGeom prst="rect">
            <a:avLst/>
          </a:prstGeom>
        </p:spPr>
        <p:txBody>
          <a:bodyPr lIns="0" tIns="0" rIns="0" bIns="0" rtlCol="0" anchor="t">
            <a:spAutoFit/>
          </a:bodyPr>
          <a:lstStyle/>
          <a:p>
            <a:pPr algn="l">
              <a:lnSpc>
                <a:spcPts val="2801"/>
              </a:lnSpc>
              <a:spcBef>
                <a:spcPts val="0"/>
              </a:spcBef>
              <a:defRPr/>
            </a:pPr>
            <a:r>
              <a:rPr lang="en-US" sz="2600" b="1">
                <a:solidFill>
                  <a:srgbClr val="295BBE"/>
                </a:solidFill>
                <a:latin typeface="Poppins Bold"/>
                <a:ea typeface="Poppins Bold"/>
                <a:cs typeface="Poppins Bold"/>
              </a:rPr>
              <a:t>INNOVATIVE PRODUCT</a:t>
            </a:r>
            <a:endParaRPr/>
          </a:p>
        </p:txBody>
      </p:sp>
      <p:sp>
        <p:nvSpPr>
          <p:cNvPr id="19" name="TextBox 19"/>
          <p:cNvSpPr txBox="1"/>
          <p:nvPr/>
        </p:nvSpPr>
        <p:spPr bwMode="auto">
          <a:xfrm rot="0">
            <a:off x="6067931" y="6299968"/>
            <a:ext cx="2580159" cy="734863"/>
          </a:xfrm>
          <a:prstGeom prst="rect">
            <a:avLst/>
          </a:prstGeom>
        </p:spPr>
        <p:txBody>
          <a:bodyPr lIns="0" tIns="0" rIns="0" bIns="0" rtlCol="0" anchor="t">
            <a:spAutoFit/>
          </a:bodyPr>
          <a:lstStyle/>
          <a:p>
            <a:pPr algn="l">
              <a:lnSpc>
                <a:spcPts val="2801"/>
              </a:lnSpc>
              <a:spcBef>
                <a:spcPts val="0"/>
              </a:spcBef>
              <a:defRPr/>
            </a:pPr>
            <a:r>
              <a:rPr lang="en-US" sz="2600" b="1">
                <a:solidFill>
                  <a:srgbClr val="295BBE"/>
                </a:solidFill>
                <a:latin typeface="Poppins Bold"/>
                <a:ea typeface="Poppins Bold"/>
                <a:cs typeface="Poppins Bold"/>
              </a:rPr>
              <a:t>UNIQUE APPROACH</a:t>
            </a:r>
            <a:endParaRPr/>
          </a:p>
        </p:txBody>
      </p:sp>
      <p:sp>
        <p:nvSpPr>
          <p:cNvPr id="20" name="TextBox 20"/>
          <p:cNvSpPr txBox="1"/>
          <p:nvPr/>
        </p:nvSpPr>
        <p:spPr bwMode="auto">
          <a:xfrm rot="0">
            <a:off x="6053957" y="7260172"/>
            <a:ext cx="3417505" cy="1829095"/>
          </a:xfrm>
          <a:prstGeom prst="rect">
            <a:avLst/>
          </a:prstGeom>
        </p:spPr>
        <p:txBody>
          <a:bodyPr lIns="0" tIns="0" rIns="0" bIns="0" rtlCol="0" anchor="t">
            <a:spAutoFit/>
          </a:bodyPr>
          <a:lstStyle/>
          <a:p>
            <a:pPr algn="just">
              <a:lnSpc>
                <a:spcPts val="2045"/>
              </a:lnSpc>
              <a:spcBef>
                <a:spcPts val="0"/>
              </a:spcBef>
              <a:defRPr/>
            </a:pPr>
            <a:r>
              <a:rPr lang="en-US" sz="1900">
                <a:solidFill>
                  <a:srgbClr val="295BBE"/>
                </a:solidFill>
                <a:latin typeface="Poppins Light"/>
                <a:ea typeface="Poppins Light"/>
                <a:cs typeface="Poppins Light"/>
              </a:rPr>
              <a:t>Lorem ipsum odor amet, consectetuer adipiscing elit. Curae aliquam mi ultrices duis tristique dictum laoreet aliquet quisque. Nisi fames nec blandit blandit facilisi volutpat aliquam. </a:t>
            </a:r>
            <a:endParaRPr/>
          </a:p>
        </p:txBody>
      </p:sp>
      <p:sp>
        <p:nvSpPr>
          <p:cNvPr id="21" name="Freeform 21"/>
          <p:cNvSpPr/>
          <p:nvPr/>
        </p:nvSpPr>
        <p:spPr bwMode="auto">
          <a:xfrm rot="0" flipH="0" flipV="0">
            <a:off x="17582821" y="561172"/>
            <a:ext cx="413022" cy="413022"/>
          </a:xfrm>
          <a:custGeom>
            <a:avLst/>
            <a:gdLst/>
            <a:ahLst/>
            <a:cxnLst/>
            <a:rect l="l" t="t" r="r" b="b"/>
            <a:pathLst>
              <a:path w="413022" h="413022" fill="norm" stroke="1" extrusionOk="0">
                <a:moveTo>
                  <a:pt x="0" y="0"/>
                </a:moveTo>
                <a:lnTo>
                  <a:pt x="413023" y="0"/>
                </a:lnTo>
                <a:lnTo>
                  <a:pt x="413023" y="413022"/>
                </a:lnTo>
                <a:lnTo>
                  <a:pt x="0" y="413022"/>
                </a:lnTo>
                <a:lnTo>
                  <a:pt x="0" y="0"/>
                </a:lnTo>
                <a:close/>
              </a:path>
            </a:pathLst>
          </a:custGeom>
          <a:blipFill>
            <a:blip r:embed="rId7"/>
            <a:srcRect l="0" t="0" r="0" b="0"/>
            <a:stretch/>
          </a:blipFill>
        </p:spPr>
      </p:sp>
      <p:grpSp>
        <p:nvGrpSpPr>
          <p:cNvPr id="22" name="Group 22"/>
          <p:cNvGrpSpPr/>
          <p:nvPr/>
        </p:nvGrpSpPr>
        <p:grpSpPr bwMode="auto">
          <a:xfrm rot="0">
            <a:off x="1028700" y="706372"/>
            <a:ext cx="3384079" cy="428240"/>
            <a:chOff x="0" y="0"/>
            <a:chExt cx="4512106" cy="570987"/>
          </a:xfrm>
        </p:grpSpPr>
        <p:sp>
          <p:nvSpPr>
            <p:cNvPr id="23" name="Freeform 23"/>
            <p:cNvSpPr/>
            <p:nvPr/>
          </p:nvSpPr>
          <p:spPr bwMode="auto">
            <a:xfrm rot="0" flipH="0" flipV="0">
              <a:off x="0" y="0"/>
              <a:ext cx="560799" cy="468012"/>
            </a:xfrm>
            <a:custGeom>
              <a:avLst/>
              <a:gdLst/>
              <a:ahLst/>
              <a:cxnLst/>
              <a:rect l="l" t="t" r="r" b="b"/>
              <a:pathLst>
                <a:path w="560799" h="468012" fill="norm" stroke="1" extrusionOk="0">
                  <a:moveTo>
                    <a:pt x="0" y="0"/>
                  </a:moveTo>
                  <a:lnTo>
                    <a:pt x="560799" y="0"/>
                  </a:lnTo>
                  <a:lnTo>
                    <a:pt x="560799" y="468012"/>
                  </a:lnTo>
                  <a:lnTo>
                    <a:pt x="0" y="468012"/>
                  </a:lnTo>
                  <a:lnTo>
                    <a:pt x="0" y="0"/>
                  </a:lnTo>
                  <a:close/>
                </a:path>
              </a:pathLst>
            </a:custGeom>
            <a:blipFill>
              <a:blip r:embed="rId8"/>
              <a:srcRect l="0" t="0" r="0" b="0"/>
              <a:stretch/>
            </a:blipFill>
          </p:spPr>
        </p:sp>
        <p:sp>
          <p:nvSpPr>
            <p:cNvPr id="24" name="TextBox 24"/>
            <p:cNvSpPr txBox="1"/>
            <p:nvPr/>
          </p:nvSpPr>
          <p:spPr bwMode="auto">
            <a:xfrm rot="0">
              <a:off x="729383" y="0"/>
              <a:ext cx="3782723" cy="570987"/>
            </a:xfrm>
            <a:prstGeom prst="rect">
              <a:avLst/>
            </a:prstGeom>
            <a:grpFill/>
          </p:spPr>
          <p:txBody>
            <a:bodyPr lIns="0" tIns="0" rIns="0" bIns="0" rtlCol="0" anchor="t">
              <a:spAutoFit/>
            </a:bodyPr>
            <a:lstStyle/>
            <a:p>
              <a:pPr algn="l">
                <a:lnSpc>
                  <a:spcPts val="3043"/>
                </a:lnSpc>
                <a:spcBef>
                  <a:spcPts val="0"/>
                </a:spcBef>
                <a:defRPr/>
              </a:pPr>
              <a:r>
                <a:rPr lang="en-US" sz="2800" b="1">
                  <a:solidFill>
                    <a:srgbClr val="295BBE"/>
                  </a:solidFill>
                  <a:latin typeface="Poppins Bold"/>
                  <a:ea typeface="Poppins Bold"/>
                  <a:cs typeface="Poppins Bold"/>
                </a:rPr>
                <a:t>EntreConnect</a:t>
              </a:r>
              <a:endParaRPr/>
            </a:p>
          </p:txBody>
        </p:sp>
      </p:grpSp>
      <p:sp>
        <p:nvSpPr>
          <p:cNvPr id="25" name="TextBox 25"/>
          <p:cNvSpPr txBox="1"/>
          <p:nvPr/>
        </p:nvSpPr>
        <p:spPr bwMode="auto">
          <a:xfrm rot="0">
            <a:off x="1512620" y="7336372"/>
            <a:ext cx="3417505" cy="800395"/>
          </a:xfrm>
          <a:prstGeom prst="rect">
            <a:avLst/>
          </a:prstGeom>
        </p:spPr>
        <p:txBody>
          <a:bodyPr lIns="0" tIns="0" rIns="0" bIns="0" rtlCol="0" anchor="t">
            <a:spAutoFit/>
          </a:bodyPr>
          <a:lstStyle/>
          <a:p>
            <a:pPr algn="just">
              <a:lnSpc>
                <a:spcPts val="2045"/>
              </a:lnSpc>
              <a:spcBef>
                <a:spcPts val="0"/>
              </a:spcBef>
              <a:defRPr/>
            </a:pPr>
            <a:r>
              <a:rPr lang="en-US" sz="1900">
                <a:solidFill>
                  <a:srgbClr val="295BBE"/>
                </a:solidFill>
                <a:latin typeface="Poppins"/>
                <a:ea typeface="Poppins"/>
                <a:cs typeface="Poppins"/>
              </a:rPr>
              <a:t>Uses AI integration to match mentor based on profile and helps in networking</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gradFill>
          <a:gsLst>
            <a:gs pos="0">
              <a:srgbClr val="000000">
                <a:alpha val="100000"/>
              </a:srgbClr>
            </a:gs>
            <a:gs pos="100000">
              <a:srgbClr val="3533CD">
                <a:alpha val="100000"/>
              </a:srgbClr>
            </a:gs>
          </a:gsLst>
          <a:lin ang="0" scaled="1"/>
        </a:gradFill>
      </p:bgPr>
    </p:bg>
    <p:spTree>
      <p:nvGrpSpPr>
        <p:cNvPr id="1" name=""/>
        <p:cNvGrpSpPr/>
        <p:nvPr/>
      </p:nvGrpSpPr>
      <p:grpSpPr bwMode="auto">
        <a:xfrm>
          <a:off x="0" y="0"/>
          <a:ext cx="0" cy="0"/>
          <a:chOff x="0" y="0"/>
          <a:chExt cx="0" cy="0"/>
        </a:xfrm>
      </p:grpSpPr>
      <p:grpSp>
        <p:nvGrpSpPr>
          <p:cNvPr id="2" name="Group 2"/>
          <p:cNvGrpSpPr/>
          <p:nvPr/>
        </p:nvGrpSpPr>
        <p:grpSpPr bwMode="auto">
          <a:xfrm rot="0">
            <a:off x="-946310" y="5912091"/>
            <a:ext cx="5984568" cy="6050633"/>
            <a:chOff x="0" y="0"/>
            <a:chExt cx="719015" cy="726953"/>
          </a:xfrm>
        </p:grpSpPr>
        <p:sp>
          <p:nvSpPr>
            <p:cNvPr id="3" name="Freeform 3"/>
            <p:cNvSpPr/>
            <p:nvPr/>
          </p:nvSpPr>
          <p:spPr bwMode="auto">
            <a:xfrm rot="0" flipH="0" flipV="0">
              <a:off x="0" y="0"/>
              <a:ext cx="719015" cy="726953"/>
            </a:xfrm>
            <a:custGeom>
              <a:avLst/>
              <a:gdLst/>
              <a:ahLst/>
              <a:cxnLst/>
              <a:rect l="l" t="t" r="r" b="b"/>
              <a:pathLst>
                <a:path w="719015" h="726953" fill="norm" stroke="1" extrusionOk="0">
                  <a:moveTo>
                    <a:pt x="359508" y="0"/>
                  </a:moveTo>
                  <a:cubicBezTo>
                    <a:pt x="160957" y="0"/>
                    <a:pt x="0" y="162734"/>
                    <a:pt x="0" y="363476"/>
                  </a:cubicBezTo>
                  <a:cubicBezTo>
                    <a:pt x="0" y="564219"/>
                    <a:pt x="160957" y="726953"/>
                    <a:pt x="359508" y="726953"/>
                  </a:cubicBezTo>
                  <a:cubicBezTo>
                    <a:pt x="558058" y="726953"/>
                    <a:pt x="719015" y="564219"/>
                    <a:pt x="719015" y="363476"/>
                  </a:cubicBezTo>
                  <a:cubicBezTo>
                    <a:pt x="719015" y="162734"/>
                    <a:pt x="558058" y="0"/>
                    <a:pt x="359508" y="0"/>
                  </a:cubicBezTo>
                  <a:close/>
                </a:path>
              </a:pathLst>
            </a:custGeom>
            <a:solidFill>
              <a:srgbClr val="D9D9D9"/>
            </a:solidFill>
          </p:spPr>
        </p:sp>
        <p:sp>
          <p:nvSpPr>
            <p:cNvPr id="4" name="TextBox 4"/>
            <p:cNvSpPr txBox="1"/>
            <p:nvPr/>
          </p:nvSpPr>
          <p:spPr bwMode="auto">
            <a:xfrm>
              <a:off x="67408" y="68152"/>
              <a:ext cx="584200" cy="590649"/>
            </a:xfrm>
            <a:prstGeom prst="rect">
              <a:avLst/>
            </a:prstGeom>
            <a:grpFill/>
          </p:spPr>
          <p:txBody>
            <a:bodyPr lIns="50800" tIns="50800" rIns="50800" bIns="50800" rtlCol="0" anchor="ctr"/>
            <a:lstStyle/>
            <a:p>
              <a:pPr algn="ctr">
                <a:lnSpc>
                  <a:spcPts val="1917"/>
                </a:lnSpc>
                <a:defRPr/>
              </a:pPr>
              <a:endParaRPr/>
            </a:p>
          </p:txBody>
        </p:sp>
      </p:grpSp>
      <p:sp>
        <p:nvSpPr>
          <p:cNvPr id="5" name="TextBox 5"/>
          <p:cNvSpPr txBox="1"/>
          <p:nvPr/>
        </p:nvSpPr>
        <p:spPr bwMode="auto">
          <a:xfrm rot="5400000">
            <a:off x="17336912" y="9029381"/>
            <a:ext cx="936679" cy="272173"/>
          </a:xfrm>
          <a:prstGeom prst="rect">
            <a:avLst/>
          </a:prstGeom>
        </p:spPr>
        <p:txBody>
          <a:bodyPr lIns="0" tIns="0" rIns="0" bIns="0" rtlCol="0" anchor="t">
            <a:spAutoFit/>
          </a:bodyPr>
          <a:lstStyle/>
          <a:p>
            <a:pPr algn="l">
              <a:lnSpc>
                <a:spcPts val="1934"/>
              </a:lnSpc>
              <a:spcBef>
                <a:spcPts val="0"/>
              </a:spcBef>
              <a:defRPr/>
            </a:pPr>
            <a:r>
              <a:rPr lang="en-US" sz="1800">
                <a:solidFill>
                  <a:srgbClr val="FFFFFF"/>
                </a:solidFill>
                <a:latin typeface="Poppins"/>
                <a:ea typeface="Poppins"/>
                <a:cs typeface="Poppins"/>
              </a:rPr>
              <a:t>page 6</a:t>
            </a:r>
            <a:endParaRPr/>
          </a:p>
        </p:txBody>
      </p:sp>
      <p:sp>
        <p:nvSpPr>
          <p:cNvPr id="6" name="TextBox 6"/>
          <p:cNvSpPr txBox="1"/>
          <p:nvPr/>
        </p:nvSpPr>
        <p:spPr bwMode="auto">
          <a:xfrm rot="0">
            <a:off x="1192729" y="2434618"/>
            <a:ext cx="6444239" cy="1300807"/>
          </a:xfrm>
          <a:prstGeom prst="rect">
            <a:avLst/>
          </a:prstGeom>
        </p:spPr>
        <p:txBody>
          <a:bodyPr lIns="0" tIns="0" rIns="0" bIns="0" rtlCol="0" anchor="t">
            <a:spAutoFit/>
          </a:bodyPr>
          <a:lstStyle/>
          <a:p>
            <a:pPr algn="l">
              <a:lnSpc>
                <a:spcPts val="9391"/>
              </a:lnSpc>
              <a:spcBef>
                <a:spcPts val="0"/>
              </a:spcBef>
              <a:defRPr/>
            </a:pPr>
            <a:r>
              <a:rPr lang="en-US" sz="8700">
                <a:solidFill>
                  <a:srgbClr val="FFFFFF"/>
                </a:solidFill>
                <a:latin typeface="Poppins"/>
                <a:ea typeface="Poppins"/>
                <a:cs typeface="Poppins"/>
              </a:rPr>
              <a:t>Market</a:t>
            </a:r>
            <a:endParaRPr/>
          </a:p>
        </p:txBody>
      </p:sp>
      <p:sp>
        <p:nvSpPr>
          <p:cNvPr id="7" name="TextBox 7"/>
          <p:cNvSpPr txBox="1"/>
          <p:nvPr/>
        </p:nvSpPr>
        <p:spPr bwMode="auto">
          <a:xfrm rot="0">
            <a:off x="1192729" y="3360463"/>
            <a:ext cx="7241826" cy="1300807"/>
          </a:xfrm>
          <a:prstGeom prst="rect">
            <a:avLst/>
          </a:prstGeom>
        </p:spPr>
        <p:txBody>
          <a:bodyPr lIns="0" tIns="0" rIns="0" bIns="0" rtlCol="0" anchor="t">
            <a:spAutoFit/>
          </a:bodyPr>
          <a:lstStyle/>
          <a:p>
            <a:pPr algn="l">
              <a:lnSpc>
                <a:spcPts val="9391"/>
              </a:lnSpc>
              <a:spcBef>
                <a:spcPts val="0"/>
              </a:spcBef>
              <a:defRPr/>
            </a:pPr>
            <a:r>
              <a:rPr lang="en-US" sz="8700" b="1">
                <a:solidFill>
                  <a:srgbClr val="FFFFFF"/>
                </a:solidFill>
                <a:latin typeface="Poppins Bold"/>
                <a:ea typeface="Poppins Bold"/>
                <a:cs typeface="Poppins Bold"/>
              </a:rPr>
              <a:t>Opportunity</a:t>
            </a:r>
            <a:endParaRPr/>
          </a:p>
        </p:txBody>
      </p:sp>
      <p:sp>
        <p:nvSpPr>
          <p:cNvPr id="8" name="TextBox 8"/>
          <p:cNvSpPr txBox="1"/>
          <p:nvPr/>
        </p:nvSpPr>
        <p:spPr bwMode="auto">
          <a:xfrm rot="0">
            <a:off x="8975620" y="2712828"/>
            <a:ext cx="3608844" cy="734863"/>
          </a:xfrm>
          <a:prstGeom prst="rect">
            <a:avLst/>
          </a:prstGeom>
        </p:spPr>
        <p:txBody>
          <a:bodyPr lIns="0" tIns="0" rIns="0" bIns="0" rtlCol="0" anchor="t">
            <a:spAutoFit/>
          </a:bodyPr>
          <a:lstStyle/>
          <a:p>
            <a:pPr algn="l">
              <a:lnSpc>
                <a:spcPts val="2801"/>
              </a:lnSpc>
              <a:spcBef>
                <a:spcPts val="0"/>
              </a:spcBef>
              <a:defRPr/>
            </a:pPr>
            <a:r>
              <a:rPr lang="en-US" sz="2600" b="1">
                <a:solidFill>
                  <a:srgbClr val="FFFFFF"/>
                </a:solidFill>
                <a:latin typeface="Poppins Bold"/>
                <a:ea typeface="Poppins Bold"/>
                <a:cs typeface="Poppins Bold"/>
              </a:rPr>
              <a:t>TOTAL ADDRESSABLE MARKET</a:t>
            </a:r>
            <a:endParaRPr/>
          </a:p>
        </p:txBody>
      </p:sp>
      <p:sp>
        <p:nvSpPr>
          <p:cNvPr id="9" name="TextBox 9"/>
          <p:cNvSpPr txBox="1"/>
          <p:nvPr/>
        </p:nvSpPr>
        <p:spPr bwMode="auto">
          <a:xfrm rot="0">
            <a:off x="8961646" y="3603701"/>
            <a:ext cx="3622819" cy="1314745"/>
          </a:xfrm>
          <a:prstGeom prst="rect">
            <a:avLst/>
          </a:prstGeom>
        </p:spPr>
        <p:txBody>
          <a:bodyPr lIns="0" tIns="0" rIns="0" bIns="0" rtlCol="0" anchor="t">
            <a:spAutoFit/>
          </a:bodyPr>
          <a:lstStyle/>
          <a:p>
            <a:pPr algn="just">
              <a:lnSpc>
                <a:spcPts val="2045"/>
              </a:lnSpc>
              <a:spcBef>
                <a:spcPts val="0"/>
              </a:spcBef>
              <a:defRPr/>
            </a:pPr>
            <a:r>
              <a:rPr lang="en-US" sz="1900">
                <a:solidFill>
                  <a:srgbClr val="000000"/>
                </a:solidFill>
                <a:latin typeface="Poppins Light"/>
                <a:ea typeface="Poppins Light"/>
                <a:cs typeface="Poppins Light"/>
              </a:rPr>
              <a:t>Entrepreneurs, startups, and small businesses seeking AI-driven mentorship, investor connections, and growth strategies for success.</a:t>
            </a:r>
            <a:endParaRPr/>
          </a:p>
        </p:txBody>
      </p:sp>
      <p:sp>
        <p:nvSpPr>
          <p:cNvPr id="10" name="TextBox 10"/>
          <p:cNvSpPr txBox="1"/>
          <p:nvPr/>
        </p:nvSpPr>
        <p:spPr bwMode="auto">
          <a:xfrm rot="0">
            <a:off x="13221800" y="2712828"/>
            <a:ext cx="1841112" cy="734863"/>
          </a:xfrm>
          <a:prstGeom prst="rect">
            <a:avLst/>
          </a:prstGeom>
        </p:spPr>
        <p:txBody>
          <a:bodyPr lIns="0" tIns="0" rIns="0" bIns="0" rtlCol="0" anchor="t">
            <a:spAutoFit/>
          </a:bodyPr>
          <a:lstStyle/>
          <a:p>
            <a:pPr algn="l">
              <a:lnSpc>
                <a:spcPts val="2801"/>
              </a:lnSpc>
              <a:spcBef>
                <a:spcPts val="0"/>
              </a:spcBef>
              <a:defRPr/>
            </a:pPr>
            <a:r>
              <a:rPr lang="en-US" sz="2600" b="1">
                <a:solidFill>
                  <a:srgbClr val="FFFFFF"/>
                </a:solidFill>
                <a:latin typeface="Poppins Bold"/>
                <a:ea typeface="Poppins Bold"/>
                <a:cs typeface="Poppins Bold"/>
              </a:rPr>
              <a:t>TARGET AUDIENCE</a:t>
            </a:r>
            <a:endParaRPr/>
          </a:p>
        </p:txBody>
      </p:sp>
      <p:sp>
        <p:nvSpPr>
          <p:cNvPr id="11" name="TextBox 11"/>
          <p:cNvSpPr txBox="1"/>
          <p:nvPr/>
        </p:nvSpPr>
        <p:spPr bwMode="auto">
          <a:xfrm rot="0">
            <a:off x="13235773" y="3603701"/>
            <a:ext cx="3816961" cy="1314745"/>
          </a:xfrm>
          <a:prstGeom prst="rect">
            <a:avLst/>
          </a:prstGeom>
        </p:spPr>
        <p:txBody>
          <a:bodyPr lIns="0" tIns="0" rIns="0" bIns="0" rtlCol="0" anchor="t">
            <a:spAutoFit/>
          </a:bodyPr>
          <a:lstStyle/>
          <a:p>
            <a:pPr algn="just">
              <a:lnSpc>
                <a:spcPts val="2045"/>
              </a:lnSpc>
              <a:spcBef>
                <a:spcPts val="0"/>
              </a:spcBef>
              <a:defRPr/>
            </a:pPr>
            <a:r>
              <a:rPr lang="en-US" sz="1900">
                <a:solidFill>
                  <a:srgbClr val="000000"/>
                </a:solidFill>
                <a:latin typeface="Poppins Light"/>
                <a:ea typeface="Poppins Light"/>
                <a:cs typeface="Poppins Light"/>
              </a:rPr>
              <a:t>Aspiring entrepreneurs, startup founders, and business professionals looking for expert guidance, networking, and AI-powered business insights.</a:t>
            </a:r>
            <a:endParaRPr/>
          </a:p>
        </p:txBody>
      </p:sp>
      <p:sp>
        <p:nvSpPr>
          <p:cNvPr id="12" name="TextBox 12"/>
          <p:cNvSpPr txBox="1"/>
          <p:nvPr/>
        </p:nvSpPr>
        <p:spPr bwMode="auto">
          <a:xfrm rot="0">
            <a:off x="8989595" y="5837157"/>
            <a:ext cx="1841112" cy="734863"/>
          </a:xfrm>
          <a:prstGeom prst="rect">
            <a:avLst/>
          </a:prstGeom>
        </p:spPr>
        <p:txBody>
          <a:bodyPr lIns="0" tIns="0" rIns="0" bIns="0" rtlCol="0" anchor="t">
            <a:spAutoFit/>
          </a:bodyPr>
          <a:lstStyle/>
          <a:p>
            <a:pPr algn="l">
              <a:lnSpc>
                <a:spcPts val="2801"/>
              </a:lnSpc>
              <a:spcBef>
                <a:spcPts val="0"/>
              </a:spcBef>
              <a:defRPr/>
            </a:pPr>
            <a:r>
              <a:rPr lang="en-US" sz="2600" b="1">
                <a:solidFill>
                  <a:srgbClr val="FFFFFF"/>
                </a:solidFill>
                <a:latin typeface="Poppins Bold"/>
                <a:ea typeface="Poppins Bold"/>
                <a:cs typeface="Poppins Bold"/>
              </a:rPr>
              <a:t>MARKET GROWTH</a:t>
            </a:r>
            <a:endParaRPr/>
          </a:p>
        </p:txBody>
      </p:sp>
      <p:sp>
        <p:nvSpPr>
          <p:cNvPr id="13" name="TextBox 13"/>
          <p:cNvSpPr txBox="1"/>
          <p:nvPr/>
        </p:nvSpPr>
        <p:spPr bwMode="auto">
          <a:xfrm rot="0">
            <a:off x="8975620" y="6724418"/>
            <a:ext cx="3608844" cy="1314745"/>
          </a:xfrm>
          <a:prstGeom prst="rect">
            <a:avLst/>
          </a:prstGeom>
        </p:spPr>
        <p:txBody>
          <a:bodyPr lIns="0" tIns="0" rIns="0" bIns="0" rtlCol="0" anchor="t">
            <a:spAutoFit/>
          </a:bodyPr>
          <a:lstStyle/>
          <a:p>
            <a:pPr algn="just">
              <a:lnSpc>
                <a:spcPts val="2045"/>
              </a:lnSpc>
              <a:spcBef>
                <a:spcPts val="0"/>
              </a:spcBef>
              <a:defRPr/>
            </a:pPr>
            <a:r>
              <a:rPr lang="en-US" sz="1900">
                <a:solidFill>
                  <a:srgbClr val="000000"/>
                </a:solidFill>
                <a:latin typeface="Poppins Light"/>
                <a:ea typeface="Poppins Light"/>
                <a:cs typeface="Poppins Light"/>
              </a:rPr>
              <a:t>The global startup ecosystem is growing rapidly, with increasing demand for AI-based business solutions and digital networking platforms.</a:t>
            </a:r>
            <a:endParaRPr/>
          </a:p>
        </p:txBody>
      </p:sp>
      <p:sp>
        <p:nvSpPr>
          <p:cNvPr id="14" name="TextBox 14"/>
          <p:cNvSpPr txBox="1"/>
          <p:nvPr/>
        </p:nvSpPr>
        <p:spPr bwMode="auto">
          <a:xfrm rot="0">
            <a:off x="13235773" y="5837157"/>
            <a:ext cx="1841112" cy="734863"/>
          </a:xfrm>
          <a:prstGeom prst="rect">
            <a:avLst/>
          </a:prstGeom>
        </p:spPr>
        <p:txBody>
          <a:bodyPr lIns="0" tIns="0" rIns="0" bIns="0" rtlCol="0" anchor="t">
            <a:spAutoFit/>
          </a:bodyPr>
          <a:lstStyle/>
          <a:p>
            <a:pPr algn="l">
              <a:lnSpc>
                <a:spcPts val="2801"/>
              </a:lnSpc>
              <a:spcBef>
                <a:spcPts val="0"/>
              </a:spcBef>
              <a:defRPr/>
            </a:pPr>
            <a:r>
              <a:rPr lang="en-US" sz="2600" b="1">
                <a:solidFill>
                  <a:srgbClr val="FFFFFF"/>
                </a:solidFill>
                <a:latin typeface="Poppins Bold"/>
                <a:ea typeface="Poppins Bold"/>
                <a:cs typeface="Poppins Bold"/>
              </a:rPr>
              <a:t>INDUSTRY TRENDS</a:t>
            </a:r>
            <a:endParaRPr/>
          </a:p>
        </p:txBody>
      </p:sp>
      <p:sp>
        <p:nvSpPr>
          <p:cNvPr id="15" name="TextBox 15"/>
          <p:cNvSpPr txBox="1"/>
          <p:nvPr/>
        </p:nvSpPr>
        <p:spPr bwMode="auto">
          <a:xfrm rot="0">
            <a:off x="13221800" y="6724418"/>
            <a:ext cx="3802987" cy="1314745"/>
          </a:xfrm>
          <a:prstGeom prst="rect">
            <a:avLst/>
          </a:prstGeom>
        </p:spPr>
        <p:txBody>
          <a:bodyPr lIns="0" tIns="0" rIns="0" bIns="0" rtlCol="0" anchor="t">
            <a:spAutoFit/>
          </a:bodyPr>
          <a:lstStyle/>
          <a:p>
            <a:pPr algn="just">
              <a:lnSpc>
                <a:spcPts val="2045"/>
              </a:lnSpc>
              <a:spcBef>
                <a:spcPts val="0"/>
              </a:spcBef>
              <a:defRPr/>
            </a:pPr>
            <a:r>
              <a:rPr lang="en-US" sz="1900">
                <a:solidFill>
                  <a:srgbClr val="000000"/>
                </a:solidFill>
                <a:latin typeface="Poppins Light"/>
                <a:ea typeface="Poppins Light"/>
                <a:cs typeface="Poppins Light"/>
              </a:rPr>
              <a:t>AI-driven business consulting, digital mentorship, smart networking, and data-driven decision-making are reshaping the entrepreneurial landscape.</a:t>
            </a:r>
            <a:endParaRPr/>
          </a:p>
        </p:txBody>
      </p:sp>
      <p:sp>
        <p:nvSpPr>
          <p:cNvPr id="16" name="AutoShape 16"/>
          <p:cNvSpPr/>
          <p:nvPr/>
        </p:nvSpPr>
        <p:spPr bwMode="auto">
          <a:xfrm>
            <a:off x="8989595" y="9210675"/>
            <a:ext cx="1432846" cy="0"/>
          </a:xfrm>
          <a:prstGeom prst="line">
            <a:avLst/>
          </a:prstGeom>
          <a:ln w="171450" cap="flat">
            <a:solidFill>
              <a:srgbClr val="FFFFFF"/>
            </a:solidFill>
            <a:prstDash val="solid"/>
            <a:headEnd type="none" w="sm" len="sm"/>
            <a:tailEnd type="none" w="sm" len="sm"/>
          </a:ln>
        </p:spPr>
      </p:sp>
      <p:sp>
        <p:nvSpPr>
          <p:cNvPr id="17" name="Freeform 17"/>
          <p:cNvSpPr/>
          <p:nvPr/>
        </p:nvSpPr>
        <p:spPr bwMode="auto">
          <a:xfrm rot="0" flipH="0" flipV="0">
            <a:off x="17582821" y="561172"/>
            <a:ext cx="413022" cy="413022"/>
          </a:xfrm>
          <a:custGeom>
            <a:avLst/>
            <a:gdLst/>
            <a:ahLst/>
            <a:cxnLst/>
            <a:rect l="l" t="t" r="r" b="b"/>
            <a:pathLst>
              <a:path w="413022" h="413022" fill="norm" stroke="1" extrusionOk="0">
                <a:moveTo>
                  <a:pt x="0" y="0"/>
                </a:moveTo>
                <a:lnTo>
                  <a:pt x="413023" y="0"/>
                </a:lnTo>
                <a:lnTo>
                  <a:pt x="413023" y="413022"/>
                </a:lnTo>
                <a:lnTo>
                  <a:pt x="0" y="413022"/>
                </a:lnTo>
                <a:lnTo>
                  <a:pt x="0" y="0"/>
                </a:lnTo>
                <a:close/>
              </a:path>
            </a:pathLst>
          </a:custGeom>
          <a:blipFill>
            <a:blip r:embed="rId3"/>
            <a:srcRect l="0" t="0" r="0" b="0"/>
            <a:stretch/>
          </a:blipFill>
        </p:spPr>
      </p:sp>
      <p:grpSp>
        <p:nvGrpSpPr>
          <p:cNvPr id="18" name="Group 18"/>
          <p:cNvGrpSpPr/>
          <p:nvPr/>
        </p:nvGrpSpPr>
        <p:grpSpPr bwMode="auto">
          <a:xfrm rot="0">
            <a:off x="1028700" y="706372"/>
            <a:ext cx="3384079" cy="428240"/>
            <a:chOff x="0" y="0"/>
            <a:chExt cx="4512106" cy="570987"/>
          </a:xfrm>
        </p:grpSpPr>
        <p:sp>
          <p:nvSpPr>
            <p:cNvPr id="19" name="Freeform 19"/>
            <p:cNvSpPr/>
            <p:nvPr/>
          </p:nvSpPr>
          <p:spPr bwMode="auto">
            <a:xfrm rot="0" flipH="0" flipV="0">
              <a:off x="0" y="0"/>
              <a:ext cx="560799" cy="468012"/>
            </a:xfrm>
            <a:custGeom>
              <a:avLst/>
              <a:gdLst/>
              <a:ahLst/>
              <a:cxnLst/>
              <a:rect l="l" t="t" r="r" b="b"/>
              <a:pathLst>
                <a:path w="560799" h="468012" fill="norm" stroke="1" extrusionOk="0">
                  <a:moveTo>
                    <a:pt x="0" y="0"/>
                  </a:moveTo>
                  <a:lnTo>
                    <a:pt x="560799" y="0"/>
                  </a:lnTo>
                  <a:lnTo>
                    <a:pt x="560799" y="468012"/>
                  </a:lnTo>
                  <a:lnTo>
                    <a:pt x="0" y="468012"/>
                  </a:lnTo>
                  <a:lnTo>
                    <a:pt x="0" y="0"/>
                  </a:lnTo>
                  <a:close/>
                </a:path>
              </a:pathLst>
            </a:custGeom>
            <a:blipFill>
              <a:blip r:embed="rId4"/>
              <a:srcRect l="0" t="0" r="0" b="0"/>
              <a:stretch/>
            </a:blipFill>
          </p:spPr>
        </p:sp>
        <p:sp>
          <p:nvSpPr>
            <p:cNvPr id="20" name="TextBox 20"/>
            <p:cNvSpPr txBox="1"/>
            <p:nvPr/>
          </p:nvSpPr>
          <p:spPr bwMode="auto">
            <a:xfrm rot="0">
              <a:off x="729383" y="0"/>
              <a:ext cx="3782723" cy="570987"/>
            </a:xfrm>
            <a:prstGeom prst="rect">
              <a:avLst/>
            </a:prstGeom>
            <a:grpFill/>
          </p:spPr>
          <p:txBody>
            <a:bodyPr lIns="0" tIns="0" rIns="0" bIns="0" rtlCol="0" anchor="t">
              <a:spAutoFit/>
            </a:bodyPr>
            <a:lstStyle/>
            <a:p>
              <a:pPr algn="l">
                <a:lnSpc>
                  <a:spcPts val="3043"/>
                </a:lnSpc>
                <a:spcBef>
                  <a:spcPts val="0"/>
                </a:spcBef>
                <a:defRPr/>
              </a:pPr>
              <a:r>
                <a:rPr lang="en-US" sz="2800" b="1">
                  <a:solidFill>
                    <a:srgbClr val="295BBE"/>
                  </a:solidFill>
                  <a:latin typeface="Poppins Bold"/>
                  <a:ea typeface="Poppins Bold"/>
                  <a:cs typeface="Poppins Bold"/>
                </a:rPr>
                <a:t>EntreConnect</a:t>
              </a:r>
              <a:endParaRPr/>
            </a:p>
          </p:txBody>
        </p:sp>
      </p:gr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pSp>
        <p:nvGrpSpPr>
          <p:cNvPr id="2" name="Group 2"/>
          <p:cNvGrpSpPr/>
          <p:nvPr/>
        </p:nvGrpSpPr>
        <p:grpSpPr bwMode="auto">
          <a:xfrm rot="0">
            <a:off x="10339508" y="-895534"/>
            <a:ext cx="8114526" cy="13019176"/>
            <a:chOff x="0" y="0"/>
            <a:chExt cx="2137159" cy="3428919"/>
          </a:xfrm>
        </p:grpSpPr>
        <p:sp>
          <p:nvSpPr>
            <p:cNvPr id="3" name="Freeform 3"/>
            <p:cNvSpPr/>
            <p:nvPr/>
          </p:nvSpPr>
          <p:spPr bwMode="auto">
            <a:xfrm rot="0" flipH="0" flipV="0">
              <a:off x="0" y="0"/>
              <a:ext cx="2137159" cy="3428919"/>
            </a:xfrm>
            <a:custGeom>
              <a:avLst/>
              <a:gdLst/>
              <a:ahLst/>
              <a:cxnLst/>
              <a:rect l="l" t="t" r="r" b="b"/>
              <a:pathLst>
                <a:path w="2137159" h="3428919" fill="norm" stroke="1" extrusionOk="0">
                  <a:moveTo>
                    <a:pt x="0" y="0"/>
                  </a:moveTo>
                  <a:lnTo>
                    <a:pt x="2137159" y="0"/>
                  </a:lnTo>
                  <a:lnTo>
                    <a:pt x="2137159" y="3428919"/>
                  </a:lnTo>
                  <a:lnTo>
                    <a:pt x="0" y="3428919"/>
                  </a:lnTo>
                  <a:close/>
                </a:path>
              </a:pathLst>
            </a:custGeom>
            <a:gradFill>
              <a:gsLst>
                <a:gs pos="0">
                  <a:srgbClr val="000000">
                    <a:alpha val="100000"/>
                  </a:srgbClr>
                </a:gs>
                <a:gs pos="100000">
                  <a:srgbClr val="3533CD">
                    <a:alpha val="100000"/>
                  </a:srgbClr>
                </a:gs>
              </a:gsLst>
              <a:lin ang="0" scaled="1"/>
            </a:gradFill>
          </p:spPr>
        </p:sp>
        <p:sp>
          <p:nvSpPr>
            <p:cNvPr id="4" name="TextBox 4"/>
            <p:cNvSpPr txBox="1"/>
            <p:nvPr/>
          </p:nvSpPr>
          <p:spPr bwMode="auto">
            <a:xfrm>
              <a:off x="0" y="0"/>
              <a:ext cx="2137159" cy="3428919"/>
            </a:xfrm>
            <a:prstGeom prst="rect">
              <a:avLst/>
            </a:prstGeom>
            <a:grpFill/>
          </p:spPr>
          <p:txBody>
            <a:bodyPr lIns="50800" tIns="50800" rIns="50800" bIns="50800" rtlCol="0" anchor="ctr"/>
            <a:lstStyle/>
            <a:p>
              <a:pPr algn="ctr">
                <a:lnSpc>
                  <a:spcPts val="1917"/>
                </a:lnSpc>
                <a:defRPr/>
              </a:pPr>
              <a:endParaRPr/>
            </a:p>
          </p:txBody>
        </p:sp>
      </p:grpSp>
      <p:sp>
        <p:nvSpPr>
          <p:cNvPr id="5" name="TextBox 5"/>
          <p:cNvSpPr txBox="1"/>
          <p:nvPr/>
        </p:nvSpPr>
        <p:spPr bwMode="auto">
          <a:xfrm rot="5400000">
            <a:off x="17336912" y="9029381"/>
            <a:ext cx="936679" cy="272173"/>
          </a:xfrm>
          <a:prstGeom prst="rect">
            <a:avLst/>
          </a:prstGeom>
        </p:spPr>
        <p:txBody>
          <a:bodyPr lIns="0" tIns="0" rIns="0" bIns="0" rtlCol="0" anchor="t">
            <a:spAutoFit/>
          </a:bodyPr>
          <a:lstStyle/>
          <a:p>
            <a:pPr algn="l">
              <a:lnSpc>
                <a:spcPts val="1934"/>
              </a:lnSpc>
              <a:spcBef>
                <a:spcPts val="0"/>
              </a:spcBef>
              <a:defRPr/>
            </a:pPr>
            <a:r>
              <a:rPr lang="en-US" sz="1800">
                <a:solidFill>
                  <a:srgbClr val="FFFFFF"/>
                </a:solidFill>
                <a:latin typeface="Poppins"/>
                <a:ea typeface="Poppins"/>
                <a:cs typeface="Poppins"/>
              </a:rPr>
              <a:t>page 7</a:t>
            </a:r>
            <a:endParaRPr/>
          </a:p>
        </p:txBody>
      </p:sp>
      <p:sp>
        <p:nvSpPr>
          <p:cNvPr id="6" name="TextBox 6"/>
          <p:cNvSpPr txBox="1"/>
          <p:nvPr/>
        </p:nvSpPr>
        <p:spPr bwMode="auto">
          <a:xfrm rot="0">
            <a:off x="1804278" y="2006692"/>
            <a:ext cx="6444239" cy="1300807"/>
          </a:xfrm>
          <a:prstGeom prst="rect">
            <a:avLst/>
          </a:prstGeom>
        </p:spPr>
        <p:txBody>
          <a:bodyPr lIns="0" tIns="0" rIns="0" bIns="0" rtlCol="0" anchor="t">
            <a:spAutoFit/>
          </a:bodyPr>
          <a:lstStyle/>
          <a:p>
            <a:pPr algn="l">
              <a:lnSpc>
                <a:spcPts val="9391"/>
              </a:lnSpc>
              <a:spcBef>
                <a:spcPts val="0"/>
              </a:spcBef>
              <a:defRPr/>
            </a:pPr>
            <a:r>
              <a:rPr lang="en-US" sz="8700">
                <a:solidFill>
                  <a:srgbClr val="295BBE"/>
                </a:solidFill>
                <a:latin typeface="Poppins"/>
                <a:ea typeface="Poppins"/>
                <a:cs typeface="Poppins"/>
              </a:rPr>
              <a:t>Business</a:t>
            </a:r>
            <a:endParaRPr/>
          </a:p>
        </p:txBody>
      </p:sp>
      <p:sp>
        <p:nvSpPr>
          <p:cNvPr id="7" name="TextBox 7"/>
          <p:cNvSpPr txBox="1"/>
          <p:nvPr/>
        </p:nvSpPr>
        <p:spPr bwMode="auto">
          <a:xfrm rot="0">
            <a:off x="1804278" y="2932537"/>
            <a:ext cx="6444239" cy="1300807"/>
          </a:xfrm>
          <a:prstGeom prst="rect">
            <a:avLst/>
          </a:prstGeom>
        </p:spPr>
        <p:txBody>
          <a:bodyPr lIns="0" tIns="0" rIns="0" bIns="0" rtlCol="0" anchor="t">
            <a:spAutoFit/>
          </a:bodyPr>
          <a:lstStyle/>
          <a:p>
            <a:pPr algn="l">
              <a:lnSpc>
                <a:spcPts val="9391"/>
              </a:lnSpc>
              <a:spcBef>
                <a:spcPts val="0"/>
              </a:spcBef>
              <a:defRPr/>
            </a:pPr>
            <a:r>
              <a:rPr lang="en-US" sz="8700" b="1">
                <a:solidFill>
                  <a:srgbClr val="295BBE"/>
                </a:solidFill>
                <a:latin typeface="Poppins Bold"/>
                <a:ea typeface="Poppins Bold"/>
                <a:cs typeface="Poppins Bold"/>
              </a:rPr>
              <a:t>Model</a:t>
            </a:r>
            <a:endParaRPr/>
          </a:p>
        </p:txBody>
      </p:sp>
      <p:sp>
        <p:nvSpPr>
          <p:cNvPr id="8" name="TextBox 8"/>
          <p:cNvSpPr txBox="1"/>
          <p:nvPr/>
        </p:nvSpPr>
        <p:spPr bwMode="auto">
          <a:xfrm rot="0">
            <a:off x="1713464" y="4252395"/>
            <a:ext cx="8045019" cy="5673765"/>
          </a:xfrm>
          <a:prstGeom prst="rect">
            <a:avLst/>
          </a:prstGeom>
        </p:spPr>
        <p:txBody>
          <a:bodyPr lIns="0" tIns="0" rIns="0" bIns="0" rtlCol="0" anchor="t">
            <a:spAutoFit/>
          </a:bodyPr>
          <a:lstStyle/>
          <a:p>
            <a:pPr algn="just">
              <a:lnSpc>
                <a:spcPts val="2477"/>
              </a:lnSpc>
              <a:defRPr/>
            </a:pPr>
            <a:r>
              <a:rPr lang="en-US" sz="2300">
                <a:solidFill>
                  <a:srgbClr val="295BBE"/>
                </a:solidFill>
                <a:latin typeface="Poppins"/>
                <a:ea typeface="Poppins"/>
                <a:cs typeface="Poppins"/>
              </a:rPr>
              <a:t>Our platform operates on a freemium model, offering free basic access to mentorship and networking, while premium subscriptions provide AI-driven business insights, investor matchmaking, and advanced analytics.</a:t>
            </a:r>
            <a:endParaRPr/>
          </a:p>
          <a:p>
            <a:pPr algn="just">
              <a:lnSpc>
                <a:spcPts val="2477"/>
              </a:lnSpc>
              <a:defRPr/>
            </a:pPr>
            <a:r>
              <a:rPr lang="en-US" sz="2300">
                <a:solidFill>
                  <a:srgbClr val="295BBE"/>
                </a:solidFill>
                <a:latin typeface="Poppins"/>
                <a:ea typeface="Poppins"/>
                <a:cs typeface="Poppins"/>
              </a:rPr>
              <a:t>Revenue is generated through:</a:t>
            </a:r>
            <a:endParaRPr/>
          </a:p>
          <a:p>
            <a:pPr marL="495351" lvl="1" indent="-247676" algn="just">
              <a:lnSpc>
                <a:spcPts val="2477"/>
              </a:lnSpc>
              <a:buAutoNum type="arabicPeriod" startAt="1"/>
              <a:defRPr/>
            </a:pPr>
            <a:r>
              <a:rPr lang="en-US" sz="2300">
                <a:solidFill>
                  <a:srgbClr val="295BBE"/>
                </a:solidFill>
                <a:latin typeface="Poppins"/>
                <a:ea typeface="Poppins"/>
                <a:cs typeface="Poppins"/>
              </a:rPr>
              <a:t>Subscription Plans – Premium users access exclusive mentorship, AI recommendations, and investor insights.</a:t>
            </a:r>
            <a:endParaRPr/>
          </a:p>
          <a:p>
            <a:pPr marL="495351" lvl="1" indent="-247676" algn="just">
              <a:lnSpc>
                <a:spcPts val="2477"/>
              </a:lnSpc>
              <a:buAutoNum type="arabicPeriod" startAt="1"/>
              <a:defRPr/>
            </a:pPr>
            <a:r>
              <a:rPr lang="en-US" sz="2300">
                <a:solidFill>
                  <a:srgbClr val="295BBE"/>
                </a:solidFill>
                <a:latin typeface="Poppins"/>
                <a:ea typeface="Poppins"/>
                <a:cs typeface="Poppins"/>
              </a:rPr>
              <a:t>Commission-based Funding Matches – A small fee on successful entrepreneur-investor connections.</a:t>
            </a:r>
            <a:endParaRPr/>
          </a:p>
          <a:p>
            <a:pPr marL="495351" lvl="1" indent="-247676" algn="just">
              <a:lnSpc>
                <a:spcPts val="2477"/>
              </a:lnSpc>
              <a:buAutoNum type="arabicPeriod" startAt="1"/>
              <a:defRPr/>
            </a:pPr>
            <a:r>
              <a:rPr lang="en-US" sz="2300">
                <a:solidFill>
                  <a:srgbClr val="295BBE"/>
                </a:solidFill>
                <a:latin typeface="Poppins"/>
                <a:ea typeface="Poppins"/>
                <a:cs typeface="Poppins"/>
              </a:rPr>
              <a:t>Sponsored Content &amp; Partnerships – Collaborations with industry leaders to provide resources and funding opportunities.</a:t>
            </a:r>
            <a:endParaRPr/>
          </a:p>
          <a:p>
            <a:pPr marL="495351" lvl="1" indent="-247676" algn="just">
              <a:lnSpc>
                <a:spcPts val="2477"/>
              </a:lnSpc>
              <a:buAutoNum type="arabicPeriod" startAt="1"/>
              <a:defRPr/>
            </a:pPr>
            <a:r>
              <a:rPr lang="en-US" sz="2300">
                <a:solidFill>
                  <a:srgbClr val="295BBE"/>
                </a:solidFill>
                <a:latin typeface="Poppins"/>
                <a:ea typeface="Poppins"/>
                <a:cs typeface="Poppins"/>
              </a:rPr>
              <a:t>AI-driven Business Consultancy – Paid personalized business strategies based on market trends and user goals.</a:t>
            </a:r>
            <a:endParaRPr/>
          </a:p>
          <a:p>
            <a:pPr algn="just">
              <a:lnSpc>
                <a:spcPts val="2477"/>
              </a:lnSpc>
              <a:spcBef>
                <a:spcPts val="0"/>
              </a:spcBef>
              <a:defRPr/>
            </a:pPr>
            <a:endParaRPr/>
          </a:p>
        </p:txBody>
      </p:sp>
      <p:grpSp>
        <p:nvGrpSpPr>
          <p:cNvPr id="9" name="Group 9"/>
          <p:cNvGrpSpPr/>
          <p:nvPr/>
        </p:nvGrpSpPr>
        <p:grpSpPr bwMode="auto">
          <a:xfrm rot="0">
            <a:off x="10950254" y="1987642"/>
            <a:ext cx="6134973" cy="3291101"/>
            <a:chOff x="0" y="0"/>
            <a:chExt cx="1515148" cy="812800"/>
          </a:xfrm>
        </p:grpSpPr>
        <p:sp>
          <p:nvSpPr>
            <p:cNvPr id="10" name="Freeform 10"/>
            <p:cNvSpPr/>
            <p:nvPr/>
          </p:nvSpPr>
          <p:spPr bwMode="auto">
            <a:xfrm rot="0" flipH="0" flipV="0">
              <a:off x="0" y="0"/>
              <a:ext cx="1515148" cy="812800"/>
            </a:xfrm>
            <a:custGeom>
              <a:avLst/>
              <a:gdLst/>
              <a:ahLst/>
              <a:cxnLst/>
              <a:rect l="l" t="t" r="r" b="b"/>
              <a:pathLst>
                <a:path w="1515148" h="812800" fill="norm" stroke="1" extrusionOk="0">
                  <a:moveTo>
                    <a:pt x="29024" y="0"/>
                  </a:moveTo>
                  <a:lnTo>
                    <a:pt x="1486124" y="0"/>
                  </a:lnTo>
                  <a:cubicBezTo>
                    <a:pt x="1502154" y="0"/>
                    <a:pt x="1515148" y="12995"/>
                    <a:pt x="1515148" y="29024"/>
                  </a:cubicBezTo>
                  <a:lnTo>
                    <a:pt x="1515148" y="783776"/>
                  </a:lnTo>
                  <a:cubicBezTo>
                    <a:pt x="1515148" y="799805"/>
                    <a:pt x="1502154" y="812800"/>
                    <a:pt x="1486124" y="812800"/>
                  </a:cubicBezTo>
                  <a:lnTo>
                    <a:pt x="29024" y="812800"/>
                  </a:lnTo>
                  <a:cubicBezTo>
                    <a:pt x="12995" y="812800"/>
                    <a:pt x="0" y="799805"/>
                    <a:pt x="0" y="783776"/>
                  </a:cubicBezTo>
                  <a:lnTo>
                    <a:pt x="0" y="29024"/>
                  </a:lnTo>
                  <a:cubicBezTo>
                    <a:pt x="0" y="12995"/>
                    <a:pt x="12995" y="0"/>
                    <a:pt x="29024" y="0"/>
                  </a:cubicBezTo>
                  <a:close/>
                </a:path>
              </a:pathLst>
            </a:custGeom>
            <a:blipFill>
              <a:blip r:embed="rId3"/>
              <a:srcRect l="0" t="32095" r="0" b="32095"/>
              <a:stretch/>
            </a:blipFill>
            <a:ln w="28575" cap="rnd">
              <a:solidFill>
                <a:srgbClr val="FFFFFF"/>
              </a:solidFill>
              <a:prstDash val="solid"/>
              <a:round/>
            </a:ln>
          </p:spPr>
        </p:sp>
      </p:grpSp>
      <p:grpSp>
        <p:nvGrpSpPr>
          <p:cNvPr id="11" name="Group 11"/>
          <p:cNvGrpSpPr/>
          <p:nvPr/>
        </p:nvGrpSpPr>
        <p:grpSpPr bwMode="auto">
          <a:xfrm rot="0">
            <a:off x="10950254" y="5541286"/>
            <a:ext cx="6134973" cy="3291101"/>
            <a:chOff x="0" y="0"/>
            <a:chExt cx="1515148" cy="812800"/>
          </a:xfrm>
        </p:grpSpPr>
        <p:sp>
          <p:nvSpPr>
            <p:cNvPr id="12" name="Freeform 12"/>
            <p:cNvSpPr/>
            <p:nvPr/>
          </p:nvSpPr>
          <p:spPr bwMode="auto">
            <a:xfrm rot="0" flipH="0" flipV="0">
              <a:off x="0" y="0"/>
              <a:ext cx="1515148" cy="812800"/>
            </a:xfrm>
            <a:custGeom>
              <a:avLst/>
              <a:gdLst/>
              <a:ahLst/>
              <a:cxnLst/>
              <a:rect l="l" t="t" r="r" b="b"/>
              <a:pathLst>
                <a:path w="1515148" h="812800" fill="norm" stroke="1" extrusionOk="0">
                  <a:moveTo>
                    <a:pt x="29024" y="0"/>
                  </a:moveTo>
                  <a:lnTo>
                    <a:pt x="1486124" y="0"/>
                  </a:lnTo>
                  <a:cubicBezTo>
                    <a:pt x="1502154" y="0"/>
                    <a:pt x="1515148" y="12995"/>
                    <a:pt x="1515148" y="29024"/>
                  </a:cubicBezTo>
                  <a:lnTo>
                    <a:pt x="1515148" y="783776"/>
                  </a:lnTo>
                  <a:cubicBezTo>
                    <a:pt x="1515148" y="799805"/>
                    <a:pt x="1502154" y="812800"/>
                    <a:pt x="1486124" y="812800"/>
                  </a:cubicBezTo>
                  <a:lnTo>
                    <a:pt x="29024" y="812800"/>
                  </a:lnTo>
                  <a:cubicBezTo>
                    <a:pt x="12995" y="812800"/>
                    <a:pt x="0" y="799805"/>
                    <a:pt x="0" y="783776"/>
                  </a:cubicBezTo>
                  <a:lnTo>
                    <a:pt x="0" y="29024"/>
                  </a:lnTo>
                  <a:cubicBezTo>
                    <a:pt x="0" y="12995"/>
                    <a:pt x="12995" y="0"/>
                    <a:pt x="29024" y="0"/>
                  </a:cubicBezTo>
                  <a:close/>
                </a:path>
              </a:pathLst>
            </a:custGeom>
            <a:blipFill>
              <a:blip r:embed="rId4"/>
              <a:srcRect l="0" t="9741" r="0" b="9741"/>
              <a:stretch/>
            </a:blipFill>
            <a:ln w="28575" cap="rnd">
              <a:solidFill>
                <a:srgbClr val="FFFFFF"/>
              </a:solidFill>
              <a:prstDash val="solid"/>
              <a:round/>
            </a:ln>
          </p:spPr>
        </p:sp>
      </p:grpSp>
      <p:sp>
        <p:nvSpPr>
          <p:cNvPr id="13" name="Freeform 13"/>
          <p:cNvSpPr/>
          <p:nvPr/>
        </p:nvSpPr>
        <p:spPr bwMode="auto">
          <a:xfrm rot="0" flipH="0" flipV="0">
            <a:off x="17582821" y="561172"/>
            <a:ext cx="413022" cy="413022"/>
          </a:xfrm>
          <a:custGeom>
            <a:avLst/>
            <a:gdLst/>
            <a:ahLst/>
            <a:cxnLst/>
            <a:rect l="l" t="t" r="r" b="b"/>
            <a:pathLst>
              <a:path w="413022" h="413022" fill="norm" stroke="1" extrusionOk="0">
                <a:moveTo>
                  <a:pt x="0" y="0"/>
                </a:moveTo>
                <a:lnTo>
                  <a:pt x="413023" y="0"/>
                </a:lnTo>
                <a:lnTo>
                  <a:pt x="413023" y="413022"/>
                </a:lnTo>
                <a:lnTo>
                  <a:pt x="0" y="413022"/>
                </a:lnTo>
                <a:lnTo>
                  <a:pt x="0" y="0"/>
                </a:lnTo>
                <a:close/>
              </a:path>
            </a:pathLst>
          </a:custGeom>
          <a:blipFill>
            <a:blip r:embed="rId5"/>
            <a:srcRect l="0" t="0" r="0" b="0"/>
            <a:stretch/>
          </a:blipFill>
        </p:spPr>
      </p:sp>
      <p:grpSp>
        <p:nvGrpSpPr>
          <p:cNvPr id="14" name="Group 14"/>
          <p:cNvGrpSpPr/>
          <p:nvPr/>
        </p:nvGrpSpPr>
        <p:grpSpPr bwMode="auto">
          <a:xfrm rot="0">
            <a:off x="1028700" y="706372"/>
            <a:ext cx="3384079" cy="428240"/>
            <a:chOff x="0" y="0"/>
            <a:chExt cx="4512106" cy="570987"/>
          </a:xfrm>
        </p:grpSpPr>
        <p:sp>
          <p:nvSpPr>
            <p:cNvPr id="15" name="Freeform 15"/>
            <p:cNvSpPr/>
            <p:nvPr/>
          </p:nvSpPr>
          <p:spPr bwMode="auto">
            <a:xfrm rot="0" flipH="0" flipV="0">
              <a:off x="0" y="0"/>
              <a:ext cx="560799" cy="468012"/>
            </a:xfrm>
            <a:custGeom>
              <a:avLst/>
              <a:gdLst/>
              <a:ahLst/>
              <a:cxnLst/>
              <a:rect l="l" t="t" r="r" b="b"/>
              <a:pathLst>
                <a:path w="560799" h="468012" fill="norm" stroke="1" extrusionOk="0">
                  <a:moveTo>
                    <a:pt x="0" y="0"/>
                  </a:moveTo>
                  <a:lnTo>
                    <a:pt x="560799" y="0"/>
                  </a:lnTo>
                  <a:lnTo>
                    <a:pt x="560799" y="468012"/>
                  </a:lnTo>
                  <a:lnTo>
                    <a:pt x="0" y="468012"/>
                  </a:lnTo>
                  <a:lnTo>
                    <a:pt x="0" y="0"/>
                  </a:lnTo>
                  <a:close/>
                </a:path>
              </a:pathLst>
            </a:custGeom>
            <a:blipFill>
              <a:blip r:embed="rId6"/>
              <a:srcRect l="0" t="0" r="0" b="0"/>
              <a:stretch/>
            </a:blipFill>
          </p:spPr>
        </p:sp>
        <p:sp>
          <p:nvSpPr>
            <p:cNvPr id="16" name="TextBox 16"/>
            <p:cNvSpPr txBox="1"/>
            <p:nvPr/>
          </p:nvSpPr>
          <p:spPr bwMode="auto">
            <a:xfrm rot="0">
              <a:off x="729383" y="0"/>
              <a:ext cx="3782723" cy="570987"/>
            </a:xfrm>
            <a:prstGeom prst="rect">
              <a:avLst/>
            </a:prstGeom>
            <a:grpFill/>
          </p:spPr>
          <p:txBody>
            <a:bodyPr lIns="0" tIns="0" rIns="0" bIns="0" rtlCol="0" anchor="t">
              <a:spAutoFit/>
            </a:bodyPr>
            <a:lstStyle/>
            <a:p>
              <a:pPr algn="l">
                <a:lnSpc>
                  <a:spcPts val="3043"/>
                </a:lnSpc>
                <a:spcBef>
                  <a:spcPts val="0"/>
                </a:spcBef>
                <a:defRPr/>
              </a:pPr>
              <a:r>
                <a:rPr lang="en-US" sz="2800" b="1">
                  <a:solidFill>
                    <a:srgbClr val="295BBE"/>
                  </a:solidFill>
                  <a:latin typeface="Poppins Bold"/>
                  <a:ea typeface="Poppins Bold"/>
                  <a:cs typeface="Poppins Bold"/>
                </a:rPr>
                <a:t>EntreConnect</a:t>
              </a:r>
              <a:endParaRPr/>
            </a:p>
          </p:txBody>
        </p:sp>
      </p:gr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gradFill>
          <a:gsLst>
            <a:gs pos="0">
              <a:srgbClr val="000000">
                <a:alpha val="100000"/>
              </a:srgbClr>
            </a:gs>
            <a:gs pos="100000">
              <a:srgbClr val="3533CD">
                <a:alpha val="100000"/>
              </a:srgbClr>
            </a:gs>
          </a:gsLst>
          <a:lin ang="0" scaled="1"/>
        </a:gradFill>
      </p:bgPr>
    </p:bg>
    <p:spTree>
      <p:nvGrpSpPr>
        <p:cNvPr id="1" name=""/>
        <p:cNvGrpSpPr/>
        <p:nvPr/>
      </p:nvGrpSpPr>
      <p:grpSpPr bwMode="auto">
        <a:xfrm>
          <a:off x="0" y="0"/>
          <a:ext cx="0" cy="0"/>
          <a:chOff x="0" y="0"/>
          <a:chExt cx="0" cy="0"/>
        </a:xfrm>
      </p:grpSpPr>
      <p:grpSp>
        <p:nvGrpSpPr>
          <p:cNvPr id="2" name="Group 2"/>
          <p:cNvGrpSpPr/>
          <p:nvPr/>
        </p:nvGrpSpPr>
        <p:grpSpPr bwMode="auto">
          <a:xfrm rot="0">
            <a:off x="14172461" y="5548416"/>
            <a:ext cx="3378012" cy="3415303"/>
            <a:chOff x="0" y="0"/>
            <a:chExt cx="719015" cy="726953"/>
          </a:xfrm>
        </p:grpSpPr>
        <p:sp>
          <p:nvSpPr>
            <p:cNvPr id="3" name="Freeform 3"/>
            <p:cNvSpPr/>
            <p:nvPr/>
          </p:nvSpPr>
          <p:spPr bwMode="auto">
            <a:xfrm rot="0" flipH="0" flipV="0">
              <a:off x="0" y="0"/>
              <a:ext cx="719015" cy="726953"/>
            </a:xfrm>
            <a:custGeom>
              <a:avLst/>
              <a:gdLst/>
              <a:ahLst/>
              <a:cxnLst/>
              <a:rect l="l" t="t" r="r" b="b"/>
              <a:pathLst>
                <a:path w="719015" h="726953" fill="norm" stroke="1" extrusionOk="0">
                  <a:moveTo>
                    <a:pt x="359508" y="0"/>
                  </a:moveTo>
                  <a:cubicBezTo>
                    <a:pt x="160957" y="0"/>
                    <a:pt x="0" y="162734"/>
                    <a:pt x="0" y="363476"/>
                  </a:cubicBezTo>
                  <a:cubicBezTo>
                    <a:pt x="0" y="564219"/>
                    <a:pt x="160957" y="726953"/>
                    <a:pt x="359508" y="726953"/>
                  </a:cubicBezTo>
                  <a:cubicBezTo>
                    <a:pt x="558058" y="726953"/>
                    <a:pt x="719015" y="564219"/>
                    <a:pt x="719015" y="363476"/>
                  </a:cubicBezTo>
                  <a:cubicBezTo>
                    <a:pt x="719015" y="162734"/>
                    <a:pt x="558058" y="0"/>
                    <a:pt x="359508" y="0"/>
                  </a:cubicBezTo>
                  <a:close/>
                </a:path>
              </a:pathLst>
            </a:custGeom>
            <a:solidFill>
              <a:srgbClr val="D9D9D9"/>
            </a:solidFill>
          </p:spPr>
        </p:sp>
        <p:sp>
          <p:nvSpPr>
            <p:cNvPr id="4" name="TextBox 4"/>
            <p:cNvSpPr txBox="1"/>
            <p:nvPr/>
          </p:nvSpPr>
          <p:spPr bwMode="auto">
            <a:xfrm>
              <a:off x="67408" y="68152"/>
              <a:ext cx="584200" cy="590649"/>
            </a:xfrm>
            <a:prstGeom prst="rect">
              <a:avLst/>
            </a:prstGeom>
            <a:grpFill/>
          </p:spPr>
          <p:txBody>
            <a:bodyPr lIns="50800" tIns="50800" rIns="50800" bIns="50800" rtlCol="0" anchor="ctr"/>
            <a:lstStyle/>
            <a:p>
              <a:pPr algn="ctr">
                <a:lnSpc>
                  <a:spcPts val="1917"/>
                </a:lnSpc>
                <a:defRPr/>
              </a:pPr>
              <a:endParaRPr/>
            </a:p>
          </p:txBody>
        </p:sp>
      </p:grpSp>
      <p:grpSp>
        <p:nvGrpSpPr>
          <p:cNvPr id="5" name="Group 5"/>
          <p:cNvGrpSpPr/>
          <p:nvPr/>
        </p:nvGrpSpPr>
        <p:grpSpPr bwMode="auto">
          <a:xfrm rot="0">
            <a:off x="1786773" y="1827591"/>
            <a:ext cx="553292" cy="553292"/>
            <a:chOff x="0" y="0"/>
            <a:chExt cx="812800" cy="812800"/>
          </a:xfrm>
        </p:grpSpPr>
        <p:sp>
          <p:nvSpPr>
            <p:cNvPr id="6" name="Freeform 6"/>
            <p:cNvSpPr/>
            <p:nvPr/>
          </p:nvSpPr>
          <p:spPr bwMode="auto">
            <a:xfrm rot="0" flipH="0" flipV="0">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D3E2"/>
            </a:solidFill>
          </p:spPr>
        </p:sp>
        <p:sp>
          <p:nvSpPr>
            <p:cNvPr id="7" name="TextBox 7"/>
            <p:cNvSpPr txBox="1"/>
            <p:nvPr/>
          </p:nvSpPr>
          <p:spPr bwMode="auto">
            <a:xfrm>
              <a:off x="76200" y="76200"/>
              <a:ext cx="660400" cy="660400"/>
            </a:xfrm>
            <a:prstGeom prst="rect">
              <a:avLst/>
            </a:prstGeom>
            <a:grpFill/>
          </p:spPr>
          <p:txBody>
            <a:bodyPr lIns="50800" tIns="50800" rIns="50800" bIns="50800" rtlCol="0" anchor="ctr"/>
            <a:lstStyle/>
            <a:p>
              <a:pPr algn="ctr">
                <a:lnSpc>
                  <a:spcPts val="1917"/>
                </a:lnSpc>
                <a:defRPr/>
              </a:pPr>
              <a:endParaRPr/>
            </a:p>
          </p:txBody>
        </p:sp>
      </p:grpSp>
      <p:sp>
        <p:nvSpPr>
          <p:cNvPr id="8" name="TextBox 8"/>
          <p:cNvSpPr txBox="1"/>
          <p:nvPr/>
        </p:nvSpPr>
        <p:spPr bwMode="auto">
          <a:xfrm rot="0">
            <a:off x="10110908" y="2587018"/>
            <a:ext cx="7241826" cy="1300807"/>
          </a:xfrm>
          <a:prstGeom prst="rect">
            <a:avLst/>
          </a:prstGeom>
        </p:spPr>
        <p:txBody>
          <a:bodyPr lIns="0" tIns="0" rIns="0" bIns="0" rtlCol="0" anchor="t">
            <a:spAutoFit/>
          </a:bodyPr>
          <a:lstStyle/>
          <a:p>
            <a:pPr algn="l">
              <a:lnSpc>
                <a:spcPts val="9391"/>
              </a:lnSpc>
              <a:spcBef>
                <a:spcPts val="0"/>
              </a:spcBef>
              <a:defRPr/>
            </a:pPr>
            <a:r>
              <a:rPr lang="en-US" sz="8700">
                <a:solidFill>
                  <a:srgbClr val="FFFFFF"/>
                </a:solidFill>
                <a:latin typeface="Poppins"/>
                <a:ea typeface="Poppins"/>
                <a:cs typeface="Poppins"/>
              </a:rPr>
              <a:t>Product </a:t>
            </a:r>
            <a:endParaRPr/>
          </a:p>
        </p:txBody>
      </p:sp>
      <p:sp>
        <p:nvSpPr>
          <p:cNvPr id="9" name="TextBox 9"/>
          <p:cNvSpPr txBox="1"/>
          <p:nvPr/>
        </p:nvSpPr>
        <p:spPr bwMode="auto">
          <a:xfrm rot="0">
            <a:off x="10110908" y="3512863"/>
            <a:ext cx="5966804" cy="1300807"/>
          </a:xfrm>
          <a:prstGeom prst="rect">
            <a:avLst/>
          </a:prstGeom>
        </p:spPr>
        <p:txBody>
          <a:bodyPr lIns="0" tIns="0" rIns="0" bIns="0" rtlCol="0" anchor="t">
            <a:spAutoFit/>
          </a:bodyPr>
          <a:lstStyle/>
          <a:p>
            <a:pPr algn="l">
              <a:lnSpc>
                <a:spcPts val="9391"/>
              </a:lnSpc>
              <a:spcBef>
                <a:spcPts val="0"/>
              </a:spcBef>
              <a:defRPr/>
            </a:pPr>
            <a:r>
              <a:rPr lang="en-US" sz="8700" b="1">
                <a:solidFill>
                  <a:srgbClr val="FFFFFF"/>
                </a:solidFill>
                <a:latin typeface="Poppins Bold"/>
                <a:ea typeface="Poppins Bold"/>
                <a:cs typeface="Poppins Bold"/>
              </a:rPr>
              <a:t>&amp; Service</a:t>
            </a:r>
            <a:endParaRPr/>
          </a:p>
        </p:txBody>
      </p:sp>
      <p:sp>
        <p:nvSpPr>
          <p:cNvPr id="10" name="TextBox 10"/>
          <p:cNvSpPr txBox="1"/>
          <p:nvPr/>
        </p:nvSpPr>
        <p:spPr bwMode="auto">
          <a:xfrm rot="0">
            <a:off x="2554170" y="1917781"/>
            <a:ext cx="4286320" cy="382438"/>
          </a:xfrm>
          <a:prstGeom prst="rect">
            <a:avLst/>
          </a:prstGeom>
        </p:spPr>
        <p:txBody>
          <a:bodyPr lIns="0" tIns="0" rIns="0" bIns="0" rtlCol="0" anchor="t">
            <a:spAutoFit/>
          </a:bodyPr>
          <a:lstStyle/>
          <a:p>
            <a:pPr algn="l">
              <a:lnSpc>
                <a:spcPts val="2801"/>
              </a:lnSpc>
              <a:spcBef>
                <a:spcPts val="0"/>
              </a:spcBef>
              <a:defRPr/>
            </a:pPr>
            <a:r>
              <a:rPr lang="en-US" sz="2600" b="1">
                <a:solidFill>
                  <a:srgbClr val="FFFFFF"/>
                </a:solidFill>
                <a:latin typeface="Poppins Bold"/>
                <a:ea typeface="Poppins Bold"/>
                <a:cs typeface="Poppins Bold"/>
              </a:rPr>
              <a:t>KEY FEATURES</a:t>
            </a:r>
            <a:endParaRPr/>
          </a:p>
        </p:txBody>
      </p:sp>
      <p:sp>
        <p:nvSpPr>
          <p:cNvPr id="11" name="TextBox 11"/>
          <p:cNvSpPr txBox="1"/>
          <p:nvPr/>
        </p:nvSpPr>
        <p:spPr bwMode="auto">
          <a:xfrm rot="0">
            <a:off x="2540195" y="2473049"/>
            <a:ext cx="5808172" cy="1829095"/>
          </a:xfrm>
          <a:prstGeom prst="rect">
            <a:avLst/>
          </a:prstGeom>
        </p:spPr>
        <p:txBody>
          <a:bodyPr lIns="0" tIns="0" rIns="0" bIns="0" rtlCol="0" anchor="t">
            <a:spAutoFit/>
          </a:bodyPr>
          <a:lstStyle/>
          <a:p>
            <a:pPr marL="408993" lvl="1" indent="-204497" algn="just">
              <a:lnSpc>
                <a:spcPts val="2045"/>
              </a:lnSpc>
              <a:buFont typeface="Arial"/>
              <a:buChar char="•"/>
              <a:defRPr/>
            </a:pPr>
            <a:r>
              <a:rPr lang="en-US" sz="1900">
                <a:solidFill>
                  <a:srgbClr val="000000"/>
                </a:solidFill>
                <a:latin typeface="Poppins Light"/>
                <a:ea typeface="Poppins Light"/>
                <a:cs typeface="Poppins Light"/>
              </a:rPr>
              <a:t>AI-powered mentorship matching for entrepreneurs.</a:t>
            </a:r>
            <a:endParaRPr/>
          </a:p>
          <a:p>
            <a:pPr marL="408993" lvl="1" indent="-204497" algn="just">
              <a:lnSpc>
                <a:spcPts val="2045"/>
              </a:lnSpc>
              <a:buFont typeface="Arial"/>
              <a:buChar char="•"/>
              <a:defRPr/>
            </a:pPr>
            <a:r>
              <a:rPr lang="en-US" sz="1900">
                <a:solidFill>
                  <a:srgbClr val="000000"/>
                </a:solidFill>
                <a:latin typeface="Poppins Light"/>
                <a:ea typeface="Poppins Light"/>
                <a:cs typeface="Poppins Light"/>
              </a:rPr>
              <a:t>Business analytics and growth predictions.</a:t>
            </a:r>
            <a:endParaRPr/>
          </a:p>
          <a:p>
            <a:pPr marL="408993" lvl="1" indent="-204497" algn="just">
              <a:lnSpc>
                <a:spcPts val="2045"/>
              </a:lnSpc>
              <a:buFont typeface="Arial"/>
              <a:buChar char="•"/>
              <a:defRPr/>
            </a:pPr>
            <a:r>
              <a:rPr lang="en-US" sz="1900">
                <a:solidFill>
                  <a:srgbClr val="000000"/>
                </a:solidFill>
                <a:latin typeface="Poppins Light"/>
                <a:ea typeface="Poppins Light"/>
                <a:cs typeface="Poppins Light"/>
              </a:rPr>
              <a:t>Investor matchmaking and funding assistance.</a:t>
            </a:r>
            <a:endParaRPr/>
          </a:p>
          <a:p>
            <a:pPr marL="408993" lvl="1" indent="-204497" algn="just">
              <a:lnSpc>
                <a:spcPts val="2045"/>
              </a:lnSpc>
              <a:buFont typeface="Arial"/>
              <a:buChar char="•"/>
              <a:defRPr/>
            </a:pPr>
            <a:r>
              <a:rPr lang="en-US" sz="1900">
                <a:solidFill>
                  <a:srgbClr val="000000"/>
                </a:solidFill>
                <a:latin typeface="Poppins Light"/>
                <a:ea typeface="Poppins Light"/>
                <a:cs typeface="Poppins Light"/>
              </a:rPr>
              <a:t>Personalized learning resources and courses.</a:t>
            </a:r>
            <a:endParaRPr/>
          </a:p>
          <a:p>
            <a:pPr algn="just">
              <a:lnSpc>
                <a:spcPts val="2045"/>
              </a:lnSpc>
              <a:spcBef>
                <a:spcPts val="0"/>
              </a:spcBef>
              <a:defRPr/>
            </a:pPr>
            <a:endParaRPr/>
          </a:p>
        </p:txBody>
      </p:sp>
      <p:grpSp>
        <p:nvGrpSpPr>
          <p:cNvPr id="12" name="Group 12"/>
          <p:cNvGrpSpPr/>
          <p:nvPr/>
        </p:nvGrpSpPr>
        <p:grpSpPr bwMode="auto">
          <a:xfrm rot="0">
            <a:off x="1786773" y="4153742"/>
            <a:ext cx="553292" cy="553292"/>
            <a:chOff x="0" y="0"/>
            <a:chExt cx="812800" cy="812800"/>
          </a:xfrm>
        </p:grpSpPr>
        <p:sp>
          <p:nvSpPr>
            <p:cNvPr id="13" name="Freeform 13"/>
            <p:cNvSpPr/>
            <p:nvPr/>
          </p:nvSpPr>
          <p:spPr bwMode="auto">
            <a:xfrm rot="0" flipH="0" flipV="0">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D3E2"/>
            </a:solidFill>
          </p:spPr>
        </p:sp>
        <p:sp>
          <p:nvSpPr>
            <p:cNvPr id="14" name="TextBox 14"/>
            <p:cNvSpPr txBox="1"/>
            <p:nvPr/>
          </p:nvSpPr>
          <p:spPr bwMode="auto">
            <a:xfrm>
              <a:off x="76200" y="76200"/>
              <a:ext cx="660400" cy="660400"/>
            </a:xfrm>
            <a:prstGeom prst="rect">
              <a:avLst/>
            </a:prstGeom>
            <a:grpFill/>
          </p:spPr>
          <p:txBody>
            <a:bodyPr lIns="50800" tIns="50800" rIns="50800" bIns="50800" rtlCol="0" anchor="ctr"/>
            <a:lstStyle/>
            <a:p>
              <a:pPr algn="ctr">
                <a:lnSpc>
                  <a:spcPts val="1917"/>
                </a:lnSpc>
                <a:defRPr/>
              </a:pPr>
              <a:endParaRPr/>
            </a:p>
          </p:txBody>
        </p:sp>
      </p:grpSp>
      <p:sp>
        <p:nvSpPr>
          <p:cNvPr id="15" name="TextBox 15"/>
          <p:cNvSpPr txBox="1"/>
          <p:nvPr/>
        </p:nvSpPr>
        <p:spPr bwMode="auto">
          <a:xfrm rot="0">
            <a:off x="2554170" y="4243932"/>
            <a:ext cx="4286320" cy="382438"/>
          </a:xfrm>
          <a:prstGeom prst="rect">
            <a:avLst/>
          </a:prstGeom>
        </p:spPr>
        <p:txBody>
          <a:bodyPr lIns="0" tIns="0" rIns="0" bIns="0" rtlCol="0" anchor="t">
            <a:spAutoFit/>
          </a:bodyPr>
          <a:lstStyle/>
          <a:p>
            <a:pPr algn="l">
              <a:lnSpc>
                <a:spcPts val="2801"/>
              </a:lnSpc>
              <a:spcBef>
                <a:spcPts val="0"/>
              </a:spcBef>
              <a:defRPr/>
            </a:pPr>
            <a:r>
              <a:rPr lang="en-US" sz="2600" b="1">
                <a:solidFill>
                  <a:srgbClr val="FFFFFF"/>
                </a:solidFill>
                <a:latin typeface="Poppins Bold"/>
                <a:ea typeface="Poppins Bold"/>
                <a:cs typeface="Poppins Bold"/>
              </a:rPr>
              <a:t>PRODUCT ROADMAP</a:t>
            </a:r>
            <a:endParaRPr/>
          </a:p>
        </p:txBody>
      </p:sp>
      <p:sp>
        <p:nvSpPr>
          <p:cNvPr id="16" name="TextBox 16"/>
          <p:cNvSpPr txBox="1"/>
          <p:nvPr/>
        </p:nvSpPr>
        <p:spPr bwMode="auto">
          <a:xfrm rot="0">
            <a:off x="2540195" y="4799200"/>
            <a:ext cx="5808172" cy="1829095"/>
          </a:xfrm>
          <a:prstGeom prst="rect">
            <a:avLst/>
          </a:prstGeom>
        </p:spPr>
        <p:txBody>
          <a:bodyPr lIns="0" tIns="0" rIns="0" bIns="0" rtlCol="0" anchor="t">
            <a:spAutoFit/>
          </a:bodyPr>
          <a:lstStyle/>
          <a:p>
            <a:pPr marL="408993" lvl="1" indent="-204497" algn="just">
              <a:lnSpc>
                <a:spcPts val="2045"/>
              </a:lnSpc>
              <a:buFont typeface="Arial"/>
              <a:buChar char="•"/>
              <a:defRPr/>
            </a:pPr>
            <a:r>
              <a:rPr lang="en-US" sz="1900">
                <a:solidFill>
                  <a:srgbClr val="000000"/>
                </a:solidFill>
                <a:latin typeface="Poppins Light"/>
                <a:ea typeface="Poppins Light"/>
                <a:cs typeface="Poppins Light"/>
              </a:rPr>
              <a:t>Phase 1: MVP launch with AI mentor-matching and business analytics.</a:t>
            </a:r>
            <a:endParaRPr/>
          </a:p>
          <a:p>
            <a:pPr marL="408993" lvl="1" indent="-204497" algn="just">
              <a:lnSpc>
                <a:spcPts val="2045"/>
              </a:lnSpc>
              <a:buFont typeface="Arial"/>
              <a:buChar char="•"/>
              <a:defRPr/>
            </a:pPr>
            <a:r>
              <a:rPr lang="en-US" sz="1900">
                <a:solidFill>
                  <a:srgbClr val="000000"/>
                </a:solidFill>
                <a:latin typeface="Poppins Light"/>
                <a:ea typeface="Poppins Light"/>
                <a:cs typeface="Poppins Light"/>
              </a:rPr>
              <a:t>Phase 2: Expand investor network and integrate funding opportunities.</a:t>
            </a:r>
            <a:endParaRPr/>
          </a:p>
          <a:p>
            <a:pPr marL="408993" lvl="1" indent="-204497" algn="just">
              <a:lnSpc>
                <a:spcPts val="2045"/>
              </a:lnSpc>
              <a:buFont typeface="Arial"/>
              <a:buChar char="•"/>
              <a:defRPr/>
            </a:pPr>
            <a:r>
              <a:rPr lang="en-US" sz="1900">
                <a:solidFill>
                  <a:srgbClr val="000000"/>
                </a:solidFill>
                <a:latin typeface="Poppins Light"/>
                <a:ea typeface="Poppins Light"/>
                <a:cs typeface="Poppins Light"/>
              </a:rPr>
              <a:t>Phase 3: AI-driven decision-making chatbot and advanced business insights.</a:t>
            </a:r>
            <a:endParaRPr/>
          </a:p>
          <a:p>
            <a:pPr algn="just">
              <a:lnSpc>
                <a:spcPts val="2045"/>
              </a:lnSpc>
              <a:spcBef>
                <a:spcPts val="0"/>
              </a:spcBef>
              <a:defRPr/>
            </a:pPr>
            <a:endParaRPr/>
          </a:p>
        </p:txBody>
      </p:sp>
      <p:grpSp>
        <p:nvGrpSpPr>
          <p:cNvPr id="17" name="Group 17"/>
          <p:cNvGrpSpPr/>
          <p:nvPr/>
        </p:nvGrpSpPr>
        <p:grpSpPr bwMode="auto">
          <a:xfrm rot="0">
            <a:off x="1786773" y="6564409"/>
            <a:ext cx="553292" cy="553292"/>
            <a:chOff x="0" y="0"/>
            <a:chExt cx="812800" cy="812800"/>
          </a:xfrm>
        </p:grpSpPr>
        <p:sp>
          <p:nvSpPr>
            <p:cNvPr id="18" name="Freeform 18"/>
            <p:cNvSpPr/>
            <p:nvPr/>
          </p:nvSpPr>
          <p:spPr bwMode="auto">
            <a:xfrm rot="0" flipH="0" flipV="0">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D3E2"/>
            </a:solidFill>
          </p:spPr>
        </p:sp>
        <p:sp>
          <p:nvSpPr>
            <p:cNvPr id="19" name="TextBox 19"/>
            <p:cNvSpPr txBox="1"/>
            <p:nvPr/>
          </p:nvSpPr>
          <p:spPr bwMode="auto">
            <a:xfrm>
              <a:off x="76200" y="76200"/>
              <a:ext cx="660400" cy="660400"/>
            </a:xfrm>
            <a:prstGeom prst="rect">
              <a:avLst/>
            </a:prstGeom>
            <a:grpFill/>
          </p:spPr>
          <p:txBody>
            <a:bodyPr lIns="50800" tIns="50800" rIns="50800" bIns="50800" rtlCol="0" anchor="ctr"/>
            <a:lstStyle/>
            <a:p>
              <a:pPr algn="ctr">
                <a:lnSpc>
                  <a:spcPts val="1917"/>
                </a:lnSpc>
                <a:defRPr/>
              </a:pPr>
              <a:endParaRPr/>
            </a:p>
          </p:txBody>
        </p:sp>
      </p:grpSp>
      <p:sp>
        <p:nvSpPr>
          <p:cNvPr id="20" name="TextBox 20"/>
          <p:cNvSpPr txBox="1"/>
          <p:nvPr/>
        </p:nvSpPr>
        <p:spPr bwMode="auto">
          <a:xfrm rot="0">
            <a:off x="2554170" y="6654599"/>
            <a:ext cx="4286320" cy="382438"/>
          </a:xfrm>
          <a:prstGeom prst="rect">
            <a:avLst/>
          </a:prstGeom>
        </p:spPr>
        <p:txBody>
          <a:bodyPr lIns="0" tIns="0" rIns="0" bIns="0" rtlCol="0" anchor="t">
            <a:spAutoFit/>
          </a:bodyPr>
          <a:lstStyle/>
          <a:p>
            <a:pPr algn="l">
              <a:lnSpc>
                <a:spcPts val="2801"/>
              </a:lnSpc>
              <a:spcBef>
                <a:spcPts val="0"/>
              </a:spcBef>
              <a:defRPr/>
            </a:pPr>
            <a:r>
              <a:rPr lang="en-US" sz="2600" b="1">
                <a:solidFill>
                  <a:srgbClr val="FFFFFF"/>
                </a:solidFill>
                <a:latin typeface="Poppins Bold"/>
                <a:ea typeface="Poppins Bold"/>
                <a:cs typeface="Poppins Bold"/>
              </a:rPr>
              <a:t>CUSTOMER BENEFITS</a:t>
            </a:r>
            <a:endParaRPr/>
          </a:p>
        </p:txBody>
      </p:sp>
      <p:sp>
        <p:nvSpPr>
          <p:cNvPr id="21" name="TextBox 21"/>
          <p:cNvSpPr txBox="1"/>
          <p:nvPr/>
        </p:nvSpPr>
        <p:spPr bwMode="auto">
          <a:xfrm rot="0">
            <a:off x="2540195" y="7209867"/>
            <a:ext cx="5808172" cy="1829095"/>
          </a:xfrm>
          <a:prstGeom prst="rect">
            <a:avLst/>
          </a:prstGeom>
        </p:spPr>
        <p:txBody>
          <a:bodyPr lIns="0" tIns="0" rIns="0" bIns="0" rtlCol="0" anchor="t">
            <a:spAutoFit/>
          </a:bodyPr>
          <a:lstStyle/>
          <a:p>
            <a:pPr marL="408993" lvl="1" indent="-204497" algn="just">
              <a:lnSpc>
                <a:spcPts val="2045"/>
              </a:lnSpc>
              <a:buFont typeface="Arial"/>
              <a:buChar char="•"/>
              <a:defRPr/>
            </a:pPr>
            <a:r>
              <a:rPr lang="en-US" sz="1900">
                <a:solidFill>
                  <a:srgbClr val="000000"/>
                </a:solidFill>
                <a:latin typeface="Poppins Light"/>
                <a:ea typeface="Poppins Light"/>
                <a:cs typeface="Poppins Light"/>
              </a:rPr>
              <a:t>Access to expert mentorship and funding opportunities.</a:t>
            </a:r>
            <a:endParaRPr/>
          </a:p>
          <a:p>
            <a:pPr marL="408993" lvl="1" indent="-204497" algn="just">
              <a:lnSpc>
                <a:spcPts val="2045"/>
              </a:lnSpc>
              <a:buFont typeface="Arial"/>
              <a:buChar char="•"/>
              <a:defRPr/>
            </a:pPr>
            <a:r>
              <a:rPr lang="en-US" sz="1900">
                <a:solidFill>
                  <a:srgbClr val="000000"/>
                </a:solidFill>
                <a:latin typeface="Poppins Light"/>
                <a:ea typeface="Poppins Light"/>
                <a:cs typeface="Poppins Light"/>
              </a:rPr>
              <a:t>Data-driven insights for better decision-making.</a:t>
            </a:r>
            <a:endParaRPr/>
          </a:p>
          <a:p>
            <a:pPr marL="408993" lvl="1" indent="-204497" algn="just">
              <a:lnSpc>
                <a:spcPts val="2045"/>
              </a:lnSpc>
              <a:buFont typeface="Arial"/>
              <a:buChar char="•"/>
              <a:defRPr/>
            </a:pPr>
            <a:r>
              <a:rPr lang="en-US" sz="1900">
                <a:solidFill>
                  <a:srgbClr val="000000"/>
                </a:solidFill>
                <a:latin typeface="Poppins Light"/>
                <a:ea typeface="Poppins Light"/>
                <a:cs typeface="Poppins Light"/>
              </a:rPr>
              <a:t>Affordable and scalable business growth solutions.</a:t>
            </a:r>
            <a:endParaRPr/>
          </a:p>
          <a:p>
            <a:pPr algn="just">
              <a:lnSpc>
                <a:spcPts val="2045"/>
              </a:lnSpc>
              <a:spcBef>
                <a:spcPts val="0"/>
              </a:spcBef>
              <a:defRPr/>
            </a:pPr>
            <a:endParaRPr/>
          </a:p>
        </p:txBody>
      </p:sp>
      <p:sp>
        <p:nvSpPr>
          <p:cNvPr id="22" name="TextBox 22"/>
          <p:cNvSpPr txBox="1"/>
          <p:nvPr/>
        </p:nvSpPr>
        <p:spPr bwMode="auto">
          <a:xfrm rot="5400000">
            <a:off x="17336912" y="9029381"/>
            <a:ext cx="936679" cy="272173"/>
          </a:xfrm>
          <a:prstGeom prst="rect">
            <a:avLst/>
          </a:prstGeom>
        </p:spPr>
        <p:txBody>
          <a:bodyPr lIns="0" tIns="0" rIns="0" bIns="0" rtlCol="0" anchor="t">
            <a:spAutoFit/>
          </a:bodyPr>
          <a:lstStyle/>
          <a:p>
            <a:pPr algn="l">
              <a:lnSpc>
                <a:spcPts val="1934"/>
              </a:lnSpc>
              <a:spcBef>
                <a:spcPts val="0"/>
              </a:spcBef>
              <a:defRPr/>
            </a:pPr>
            <a:r>
              <a:rPr lang="en-US" sz="1800">
                <a:solidFill>
                  <a:srgbClr val="FFFFFF"/>
                </a:solidFill>
                <a:latin typeface="Poppins"/>
                <a:ea typeface="Poppins"/>
                <a:cs typeface="Poppins"/>
              </a:rPr>
              <a:t>page 7</a:t>
            </a:r>
            <a:endParaRPr/>
          </a:p>
        </p:txBody>
      </p:sp>
      <p:sp>
        <p:nvSpPr>
          <p:cNvPr id="23" name="Freeform 23"/>
          <p:cNvSpPr/>
          <p:nvPr/>
        </p:nvSpPr>
        <p:spPr bwMode="auto">
          <a:xfrm rot="0" flipH="0" flipV="0">
            <a:off x="17582821" y="561172"/>
            <a:ext cx="413022" cy="413022"/>
          </a:xfrm>
          <a:custGeom>
            <a:avLst/>
            <a:gdLst/>
            <a:ahLst/>
            <a:cxnLst/>
            <a:rect l="l" t="t" r="r" b="b"/>
            <a:pathLst>
              <a:path w="413022" h="413022" fill="norm" stroke="1" extrusionOk="0">
                <a:moveTo>
                  <a:pt x="0" y="0"/>
                </a:moveTo>
                <a:lnTo>
                  <a:pt x="413023" y="0"/>
                </a:lnTo>
                <a:lnTo>
                  <a:pt x="413023" y="413022"/>
                </a:lnTo>
                <a:lnTo>
                  <a:pt x="0" y="413022"/>
                </a:lnTo>
                <a:lnTo>
                  <a:pt x="0" y="0"/>
                </a:lnTo>
                <a:close/>
              </a:path>
            </a:pathLst>
          </a:custGeom>
          <a:blipFill>
            <a:blip r:embed="rId3"/>
            <a:srcRect l="0" t="0" r="0" b="0"/>
            <a:stretch/>
          </a:blipFill>
        </p:spPr>
      </p:sp>
      <p:grpSp>
        <p:nvGrpSpPr>
          <p:cNvPr id="24" name="Group 24"/>
          <p:cNvGrpSpPr/>
          <p:nvPr/>
        </p:nvGrpSpPr>
        <p:grpSpPr bwMode="auto">
          <a:xfrm rot="0">
            <a:off x="1028700" y="706372"/>
            <a:ext cx="3384079" cy="428240"/>
            <a:chOff x="0" y="0"/>
            <a:chExt cx="4512106" cy="570987"/>
          </a:xfrm>
        </p:grpSpPr>
        <p:sp>
          <p:nvSpPr>
            <p:cNvPr id="25" name="Freeform 25"/>
            <p:cNvSpPr/>
            <p:nvPr/>
          </p:nvSpPr>
          <p:spPr bwMode="auto">
            <a:xfrm rot="0" flipH="0" flipV="0">
              <a:off x="0" y="0"/>
              <a:ext cx="560799" cy="468012"/>
            </a:xfrm>
            <a:custGeom>
              <a:avLst/>
              <a:gdLst/>
              <a:ahLst/>
              <a:cxnLst/>
              <a:rect l="l" t="t" r="r" b="b"/>
              <a:pathLst>
                <a:path w="560799" h="468012" fill="norm" stroke="1" extrusionOk="0">
                  <a:moveTo>
                    <a:pt x="0" y="0"/>
                  </a:moveTo>
                  <a:lnTo>
                    <a:pt x="560799" y="0"/>
                  </a:lnTo>
                  <a:lnTo>
                    <a:pt x="560799" y="468012"/>
                  </a:lnTo>
                  <a:lnTo>
                    <a:pt x="0" y="468012"/>
                  </a:lnTo>
                  <a:lnTo>
                    <a:pt x="0" y="0"/>
                  </a:lnTo>
                  <a:close/>
                </a:path>
              </a:pathLst>
            </a:custGeom>
            <a:blipFill>
              <a:blip r:embed="rId4"/>
              <a:srcRect l="0" t="0" r="0" b="0"/>
              <a:stretch/>
            </a:blipFill>
          </p:spPr>
        </p:sp>
        <p:sp>
          <p:nvSpPr>
            <p:cNvPr id="26" name="TextBox 26"/>
            <p:cNvSpPr txBox="1"/>
            <p:nvPr/>
          </p:nvSpPr>
          <p:spPr bwMode="auto">
            <a:xfrm rot="0">
              <a:off x="729383" y="0"/>
              <a:ext cx="3782723" cy="570987"/>
            </a:xfrm>
            <a:prstGeom prst="rect">
              <a:avLst/>
            </a:prstGeom>
            <a:grpFill/>
          </p:spPr>
          <p:txBody>
            <a:bodyPr lIns="0" tIns="0" rIns="0" bIns="0" rtlCol="0" anchor="t">
              <a:spAutoFit/>
            </a:bodyPr>
            <a:lstStyle/>
            <a:p>
              <a:pPr algn="l">
                <a:lnSpc>
                  <a:spcPts val="3043"/>
                </a:lnSpc>
                <a:spcBef>
                  <a:spcPts val="0"/>
                </a:spcBef>
                <a:defRPr/>
              </a:pPr>
              <a:r>
                <a:rPr lang="en-US" sz="2800" b="1">
                  <a:solidFill>
                    <a:srgbClr val="295BBE"/>
                  </a:solidFill>
                  <a:latin typeface="Poppins Bold"/>
                  <a:ea typeface="Poppins Bold"/>
                  <a:cs typeface="Poppins Bold"/>
                </a:rPr>
                <a:t>EntreConnect</a:t>
              </a:r>
              <a:endParaRPr/>
            </a:p>
          </p:txBody>
        </p:sp>
      </p:gr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pSp>
        <p:nvGrpSpPr>
          <p:cNvPr id="2" name="Group 2"/>
          <p:cNvGrpSpPr/>
          <p:nvPr/>
        </p:nvGrpSpPr>
        <p:grpSpPr bwMode="auto">
          <a:xfrm rot="0">
            <a:off x="-1359330" y="1606940"/>
            <a:ext cx="4350835" cy="4346843"/>
            <a:chOff x="0" y="0"/>
            <a:chExt cx="813546" cy="812800"/>
          </a:xfrm>
        </p:grpSpPr>
        <p:sp>
          <p:nvSpPr>
            <p:cNvPr id="3" name="Freeform 3"/>
            <p:cNvSpPr/>
            <p:nvPr/>
          </p:nvSpPr>
          <p:spPr bwMode="auto">
            <a:xfrm rot="0" flipH="0" flipV="0">
              <a:off x="0" y="0"/>
              <a:ext cx="813546" cy="812800"/>
            </a:xfrm>
            <a:custGeom>
              <a:avLst/>
              <a:gdLst/>
              <a:ahLst/>
              <a:cxnLst/>
              <a:rect l="l" t="t" r="r" b="b"/>
              <a:pathLst>
                <a:path w="813546" h="812800" fill="norm" stroke="1" extrusionOk="0">
                  <a:moveTo>
                    <a:pt x="406773" y="0"/>
                  </a:moveTo>
                  <a:cubicBezTo>
                    <a:pt x="182119" y="0"/>
                    <a:pt x="0" y="181951"/>
                    <a:pt x="0" y="406400"/>
                  </a:cubicBezTo>
                  <a:cubicBezTo>
                    <a:pt x="0" y="630849"/>
                    <a:pt x="182119" y="812800"/>
                    <a:pt x="406773" y="812800"/>
                  </a:cubicBezTo>
                  <a:cubicBezTo>
                    <a:pt x="631428" y="812800"/>
                    <a:pt x="813546" y="630849"/>
                    <a:pt x="813546" y="406400"/>
                  </a:cubicBezTo>
                  <a:cubicBezTo>
                    <a:pt x="813546" y="181951"/>
                    <a:pt x="631428" y="0"/>
                    <a:pt x="406773" y="0"/>
                  </a:cubicBezTo>
                  <a:close/>
                </a:path>
              </a:pathLst>
            </a:custGeom>
            <a:solidFill>
              <a:srgbClr val="295BBE"/>
            </a:solidFill>
          </p:spPr>
        </p:sp>
        <p:sp>
          <p:nvSpPr>
            <p:cNvPr id="4" name="TextBox 4"/>
            <p:cNvSpPr txBox="1"/>
            <p:nvPr/>
          </p:nvSpPr>
          <p:spPr bwMode="auto">
            <a:xfrm>
              <a:off x="76270" y="76200"/>
              <a:ext cx="661006" cy="660400"/>
            </a:xfrm>
            <a:prstGeom prst="rect">
              <a:avLst/>
            </a:prstGeom>
            <a:grpFill/>
          </p:spPr>
          <p:txBody>
            <a:bodyPr lIns="50800" tIns="50800" rIns="50800" bIns="50800" rtlCol="0" anchor="ctr"/>
            <a:lstStyle/>
            <a:p>
              <a:pPr algn="ctr">
                <a:lnSpc>
                  <a:spcPts val="1917"/>
                </a:lnSpc>
                <a:defRPr/>
              </a:pPr>
              <a:endParaRPr/>
            </a:p>
          </p:txBody>
        </p:sp>
      </p:grpSp>
      <p:grpSp>
        <p:nvGrpSpPr>
          <p:cNvPr id="5" name="Group 5"/>
          <p:cNvGrpSpPr/>
          <p:nvPr/>
        </p:nvGrpSpPr>
        <p:grpSpPr bwMode="auto">
          <a:xfrm rot="0">
            <a:off x="1623561" y="1650100"/>
            <a:ext cx="2958053" cy="3253113"/>
            <a:chOff x="0" y="0"/>
            <a:chExt cx="888484" cy="977108"/>
          </a:xfrm>
        </p:grpSpPr>
        <p:sp>
          <p:nvSpPr>
            <p:cNvPr id="6" name="Freeform 6"/>
            <p:cNvSpPr/>
            <p:nvPr/>
          </p:nvSpPr>
          <p:spPr bwMode="auto">
            <a:xfrm rot="0" flipH="0" flipV="0">
              <a:off x="0" y="0"/>
              <a:ext cx="888484" cy="977108"/>
            </a:xfrm>
            <a:custGeom>
              <a:avLst/>
              <a:gdLst/>
              <a:ahLst/>
              <a:cxnLst/>
              <a:rect l="l" t="t" r="r" b="b"/>
              <a:pathLst>
                <a:path w="888484" h="977108" fill="norm" stroke="1" extrusionOk="0">
                  <a:moveTo>
                    <a:pt x="60196" y="0"/>
                  </a:moveTo>
                  <a:lnTo>
                    <a:pt x="828287" y="0"/>
                  </a:lnTo>
                  <a:cubicBezTo>
                    <a:pt x="844253" y="0"/>
                    <a:pt x="859564" y="6342"/>
                    <a:pt x="870853" y="17631"/>
                  </a:cubicBezTo>
                  <a:cubicBezTo>
                    <a:pt x="882142" y="28920"/>
                    <a:pt x="888484" y="44231"/>
                    <a:pt x="888484" y="60196"/>
                  </a:cubicBezTo>
                  <a:lnTo>
                    <a:pt x="888484" y="916912"/>
                  </a:lnTo>
                  <a:cubicBezTo>
                    <a:pt x="888484" y="950158"/>
                    <a:pt x="861533" y="977108"/>
                    <a:pt x="828287" y="977108"/>
                  </a:cubicBezTo>
                  <a:lnTo>
                    <a:pt x="60196" y="977108"/>
                  </a:lnTo>
                  <a:cubicBezTo>
                    <a:pt x="26951" y="977108"/>
                    <a:pt x="0" y="950158"/>
                    <a:pt x="0" y="916912"/>
                  </a:cubicBezTo>
                  <a:lnTo>
                    <a:pt x="0" y="60196"/>
                  </a:lnTo>
                  <a:cubicBezTo>
                    <a:pt x="0" y="26951"/>
                    <a:pt x="26951" y="0"/>
                    <a:pt x="60196" y="0"/>
                  </a:cubicBezTo>
                  <a:close/>
                </a:path>
              </a:pathLst>
            </a:custGeom>
            <a:blipFill>
              <a:blip r:embed="rId3"/>
              <a:srcRect l="0" t="13364" r="0" b="13364"/>
              <a:stretch/>
            </a:blipFill>
            <a:ln w="28575" cap="rnd">
              <a:solidFill>
                <a:srgbClr val="295BBE"/>
              </a:solidFill>
              <a:prstDash val="solid"/>
              <a:round/>
            </a:ln>
          </p:spPr>
        </p:sp>
      </p:grpSp>
      <p:grpSp>
        <p:nvGrpSpPr>
          <p:cNvPr id="7" name="Group 7"/>
          <p:cNvGrpSpPr/>
          <p:nvPr/>
        </p:nvGrpSpPr>
        <p:grpSpPr bwMode="auto">
          <a:xfrm rot="0">
            <a:off x="4929315" y="1650100"/>
            <a:ext cx="2958053" cy="3253113"/>
            <a:chOff x="0" y="0"/>
            <a:chExt cx="888484" cy="977108"/>
          </a:xfrm>
        </p:grpSpPr>
        <p:sp>
          <p:nvSpPr>
            <p:cNvPr id="8" name="Freeform 8"/>
            <p:cNvSpPr/>
            <p:nvPr/>
          </p:nvSpPr>
          <p:spPr bwMode="auto">
            <a:xfrm rot="0" flipH="0" flipV="0">
              <a:off x="0" y="0"/>
              <a:ext cx="888484" cy="977108"/>
            </a:xfrm>
            <a:custGeom>
              <a:avLst/>
              <a:gdLst/>
              <a:ahLst/>
              <a:cxnLst/>
              <a:rect l="l" t="t" r="r" b="b"/>
              <a:pathLst>
                <a:path w="888484" h="977108" fill="norm" stroke="1" extrusionOk="0">
                  <a:moveTo>
                    <a:pt x="60196" y="0"/>
                  </a:moveTo>
                  <a:lnTo>
                    <a:pt x="828287" y="0"/>
                  </a:lnTo>
                  <a:cubicBezTo>
                    <a:pt x="844253" y="0"/>
                    <a:pt x="859564" y="6342"/>
                    <a:pt x="870853" y="17631"/>
                  </a:cubicBezTo>
                  <a:cubicBezTo>
                    <a:pt x="882142" y="28920"/>
                    <a:pt x="888484" y="44231"/>
                    <a:pt x="888484" y="60196"/>
                  </a:cubicBezTo>
                  <a:lnTo>
                    <a:pt x="888484" y="916912"/>
                  </a:lnTo>
                  <a:cubicBezTo>
                    <a:pt x="888484" y="950158"/>
                    <a:pt x="861533" y="977108"/>
                    <a:pt x="828287" y="977108"/>
                  </a:cubicBezTo>
                  <a:lnTo>
                    <a:pt x="60196" y="977108"/>
                  </a:lnTo>
                  <a:cubicBezTo>
                    <a:pt x="26951" y="977108"/>
                    <a:pt x="0" y="950158"/>
                    <a:pt x="0" y="916912"/>
                  </a:cubicBezTo>
                  <a:lnTo>
                    <a:pt x="0" y="60196"/>
                  </a:lnTo>
                  <a:cubicBezTo>
                    <a:pt x="0" y="26951"/>
                    <a:pt x="26951" y="0"/>
                    <a:pt x="60196" y="0"/>
                  </a:cubicBezTo>
                  <a:close/>
                </a:path>
              </a:pathLst>
            </a:custGeom>
            <a:blipFill>
              <a:blip r:embed="rId4"/>
              <a:srcRect l="0" t="14395" r="0" b="14395"/>
              <a:stretch/>
            </a:blipFill>
            <a:ln w="28575" cap="rnd">
              <a:solidFill>
                <a:srgbClr val="295BBE"/>
              </a:solidFill>
              <a:prstDash val="solid"/>
              <a:round/>
            </a:ln>
          </p:spPr>
        </p:sp>
      </p:grpSp>
      <p:sp>
        <p:nvSpPr>
          <p:cNvPr id="9" name="Freeform 9"/>
          <p:cNvSpPr/>
          <p:nvPr/>
        </p:nvSpPr>
        <p:spPr bwMode="auto">
          <a:xfrm rot="0" flipH="0" flipV="0">
            <a:off x="10176868" y="4903213"/>
            <a:ext cx="5658840" cy="4835736"/>
          </a:xfrm>
          <a:custGeom>
            <a:avLst/>
            <a:gdLst/>
            <a:ahLst/>
            <a:cxnLst/>
            <a:rect l="l" t="t" r="r" b="b"/>
            <a:pathLst>
              <a:path w="5658840" h="4835736" fill="norm" stroke="1" extrusionOk="0">
                <a:moveTo>
                  <a:pt x="0" y="0"/>
                </a:moveTo>
                <a:lnTo>
                  <a:pt x="5658839" y="0"/>
                </a:lnTo>
                <a:lnTo>
                  <a:pt x="5658839" y="4835736"/>
                </a:lnTo>
                <a:lnTo>
                  <a:pt x="0" y="4835736"/>
                </a:lnTo>
                <a:lnTo>
                  <a:pt x="0" y="0"/>
                </a:lnTo>
                <a:close/>
              </a:path>
            </a:pathLst>
          </a:custGeom>
          <a:blipFill>
            <a:blip r:embed="rId5"/>
            <a:srcRect l="0" t="0" r="0" b="0"/>
            <a:stretch/>
          </a:blipFill>
        </p:spPr>
      </p:sp>
      <p:sp>
        <p:nvSpPr>
          <p:cNvPr id="10" name="TextBox 10"/>
          <p:cNvSpPr txBox="1"/>
          <p:nvPr/>
        </p:nvSpPr>
        <p:spPr bwMode="auto">
          <a:xfrm rot="0">
            <a:off x="1623561" y="5728420"/>
            <a:ext cx="3140767" cy="734863"/>
          </a:xfrm>
          <a:prstGeom prst="rect">
            <a:avLst/>
          </a:prstGeom>
        </p:spPr>
        <p:txBody>
          <a:bodyPr lIns="0" tIns="0" rIns="0" bIns="0" rtlCol="0" anchor="t">
            <a:spAutoFit/>
          </a:bodyPr>
          <a:lstStyle/>
          <a:p>
            <a:pPr algn="l">
              <a:lnSpc>
                <a:spcPts val="2801"/>
              </a:lnSpc>
              <a:spcBef>
                <a:spcPts val="0"/>
              </a:spcBef>
              <a:defRPr/>
            </a:pPr>
            <a:r>
              <a:rPr lang="en-US" sz="2600" b="1">
                <a:solidFill>
                  <a:srgbClr val="295BBE"/>
                </a:solidFill>
                <a:latin typeface="Poppins Bold"/>
                <a:ea typeface="Poppins Bold"/>
                <a:cs typeface="Poppins Bold"/>
              </a:rPr>
              <a:t>COMPETITIVE ADVANTAGE</a:t>
            </a:r>
            <a:endParaRPr/>
          </a:p>
        </p:txBody>
      </p:sp>
      <p:sp>
        <p:nvSpPr>
          <p:cNvPr id="11" name="TextBox 11"/>
          <p:cNvSpPr txBox="1"/>
          <p:nvPr/>
        </p:nvSpPr>
        <p:spPr bwMode="auto">
          <a:xfrm rot="0">
            <a:off x="1623561" y="6564847"/>
            <a:ext cx="3417505" cy="1829095"/>
          </a:xfrm>
          <a:prstGeom prst="rect">
            <a:avLst/>
          </a:prstGeom>
        </p:spPr>
        <p:txBody>
          <a:bodyPr lIns="0" tIns="0" rIns="0" bIns="0" rtlCol="0" anchor="t">
            <a:spAutoFit/>
          </a:bodyPr>
          <a:lstStyle/>
          <a:p>
            <a:pPr marL="408993" lvl="1" indent="-204497" algn="just">
              <a:lnSpc>
                <a:spcPts val="2045"/>
              </a:lnSpc>
              <a:buFont typeface="Arial"/>
              <a:buChar char="•"/>
              <a:defRPr/>
            </a:pPr>
            <a:r>
              <a:rPr lang="en-US" sz="1900">
                <a:solidFill>
                  <a:srgbClr val="295BBE"/>
                </a:solidFill>
                <a:latin typeface="Poppins Light"/>
                <a:ea typeface="Poppins Light"/>
                <a:cs typeface="Poppins Light"/>
              </a:rPr>
              <a:t>AI-driven mentorship and investor matching.</a:t>
            </a:r>
            <a:endParaRPr/>
          </a:p>
          <a:p>
            <a:pPr marL="408993" lvl="1" indent="-204497" algn="just">
              <a:lnSpc>
                <a:spcPts val="2045"/>
              </a:lnSpc>
              <a:buFont typeface="Arial"/>
              <a:buChar char="•"/>
              <a:defRPr/>
            </a:pPr>
            <a:r>
              <a:rPr lang="en-US" sz="1900">
                <a:solidFill>
                  <a:srgbClr val="295BBE"/>
                </a:solidFill>
                <a:latin typeface="Poppins Light"/>
                <a:ea typeface="Poppins Light"/>
                <a:cs typeface="Poppins Light"/>
              </a:rPr>
              <a:t>Integrated business toolkit for startups.</a:t>
            </a:r>
            <a:endParaRPr/>
          </a:p>
          <a:p>
            <a:pPr marL="408993" lvl="1" indent="-204497" algn="just">
              <a:lnSpc>
                <a:spcPts val="2045"/>
              </a:lnSpc>
              <a:buFont typeface="Arial"/>
              <a:buChar char="•"/>
              <a:defRPr/>
            </a:pPr>
            <a:r>
              <a:rPr lang="en-US" sz="1900">
                <a:solidFill>
                  <a:srgbClr val="295BBE"/>
                </a:solidFill>
                <a:latin typeface="Poppins Light"/>
                <a:ea typeface="Poppins Light"/>
                <a:cs typeface="Poppins Light"/>
              </a:rPr>
              <a:t>Predictive analytics for smart decision-making.</a:t>
            </a:r>
            <a:endParaRPr/>
          </a:p>
          <a:p>
            <a:pPr algn="just">
              <a:lnSpc>
                <a:spcPts val="2045"/>
              </a:lnSpc>
              <a:spcBef>
                <a:spcPts val="0"/>
              </a:spcBef>
              <a:defRPr/>
            </a:pPr>
            <a:endParaRPr/>
          </a:p>
        </p:txBody>
      </p:sp>
      <p:sp>
        <p:nvSpPr>
          <p:cNvPr id="12" name="TextBox 12"/>
          <p:cNvSpPr txBox="1"/>
          <p:nvPr/>
        </p:nvSpPr>
        <p:spPr bwMode="auto">
          <a:xfrm rot="0">
            <a:off x="5643982" y="5728420"/>
            <a:ext cx="2243386" cy="734863"/>
          </a:xfrm>
          <a:prstGeom prst="rect">
            <a:avLst/>
          </a:prstGeom>
        </p:spPr>
        <p:txBody>
          <a:bodyPr lIns="0" tIns="0" rIns="0" bIns="0" rtlCol="0" anchor="t">
            <a:spAutoFit/>
          </a:bodyPr>
          <a:lstStyle/>
          <a:p>
            <a:pPr algn="l">
              <a:lnSpc>
                <a:spcPts val="2801"/>
              </a:lnSpc>
              <a:spcBef>
                <a:spcPts val="0"/>
              </a:spcBef>
              <a:defRPr/>
            </a:pPr>
            <a:r>
              <a:rPr lang="en-US" sz="2600" b="1">
                <a:solidFill>
                  <a:srgbClr val="295BBE"/>
                </a:solidFill>
                <a:latin typeface="Poppins Bold"/>
                <a:ea typeface="Poppins Bold"/>
                <a:cs typeface="Poppins Bold"/>
              </a:rPr>
              <a:t>MARKET POSITION</a:t>
            </a:r>
            <a:endParaRPr/>
          </a:p>
        </p:txBody>
      </p:sp>
      <p:sp>
        <p:nvSpPr>
          <p:cNvPr id="13" name="TextBox 13"/>
          <p:cNvSpPr txBox="1"/>
          <p:nvPr/>
        </p:nvSpPr>
        <p:spPr bwMode="auto">
          <a:xfrm rot="0">
            <a:off x="5643982" y="6564847"/>
            <a:ext cx="3417505" cy="2600620"/>
          </a:xfrm>
          <a:prstGeom prst="rect">
            <a:avLst/>
          </a:prstGeom>
        </p:spPr>
        <p:txBody>
          <a:bodyPr lIns="0" tIns="0" rIns="0" bIns="0" rtlCol="0" anchor="t">
            <a:spAutoFit/>
          </a:bodyPr>
          <a:lstStyle/>
          <a:p>
            <a:pPr marL="408993" lvl="1" indent="-204497" algn="just">
              <a:lnSpc>
                <a:spcPts val="2045"/>
              </a:lnSpc>
              <a:buFont typeface="Arial"/>
              <a:buChar char="•"/>
              <a:defRPr/>
            </a:pPr>
            <a:r>
              <a:rPr lang="en-US" sz="1900">
                <a:solidFill>
                  <a:srgbClr val="295BBE"/>
                </a:solidFill>
                <a:latin typeface="Poppins Light"/>
                <a:ea typeface="Poppins Light"/>
                <a:cs typeface="Poppins Light"/>
              </a:rPr>
              <a:t>Growing demand for AI-powered business solutions.</a:t>
            </a:r>
            <a:endParaRPr/>
          </a:p>
          <a:p>
            <a:pPr marL="408993" lvl="1" indent="-204497" algn="just">
              <a:lnSpc>
                <a:spcPts val="2045"/>
              </a:lnSpc>
              <a:buFont typeface="Arial"/>
              <a:buChar char="•"/>
              <a:defRPr/>
            </a:pPr>
            <a:r>
              <a:rPr lang="en-US" sz="1900">
                <a:solidFill>
                  <a:srgbClr val="295BBE"/>
                </a:solidFill>
                <a:latin typeface="Poppins Light"/>
                <a:ea typeface="Poppins Light"/>
                <a:cs typeface="Poppins Light"/>
              </a:rPr>
              <a:t>Unique blend of mentorship, funding, and education.</a:t>
            </a:r>
            <a:endParaRPr/>
          </a:p>
          <a:p>
            <a:pPr marL="408993" lvl="1" indent="-204497" algn="just">
              <a:lnSpc>
                <a:spcPts val="2045"/>
              </a:lnSpc>
              <a:buFont typeface="Arial"/>
              <a:buChar char="•"/>
              <a:defRPr/>
            </a:pPr>
            <a:r>
              <a:rPr lang="en-US" sz="1900">
                <a:solidFill>
                  <a:srgbClr val="295BBE"/>
                </a:solidFill>
                <a:latin typeface="Poppins Light"/>
                <a:ea typeface="Poppins Light"/>
                <a:cs typeface="Poppins Light"/>
              </a:rPr>
              <a:t>Strong position in the startup and EdTech industry.</a:t>
            </a:r>
            <a:endParaRPr/>
          </a:p>
          <a:p>
            <a:pPr algn="just">
              <a:lnSpc>
                <a:spcPts val="2045"/>
              </a:lnSpc>
              <a:spcBef>
                <a:spcPts val="0"/>
              </a:spcBef>
              <a:defRPr/>
            </a:pPr>
            <a:endParaRPr/>
          </a:p>
        </p:txBody>
      </p:sp>
      <p:sp>
        <p:nvSpPr>
          <p:cNvPr id="14" name="TextBox 14"/>
          <p:cNvSpPr txBox="1"/>
          <p:nvPr/>
        </p:nvSpPr>
        <p:spPr bwMode="auto">
          <a:xfrm rot="0">
            <a:off x="9989009" y="2676560"/>
            <a:ext cx="7270291" cy="1300807"/>
          </a:xfrm>
          <a:prstGeom prst="rect">
            <a:avLst/>
          </a:prstGeom>
        </p:spPr>
        <p:txBody>
          <a:bodyPr lIns="0" tIns="0" rIns="0" bIns="0" rtlCol="0" anchor="t">
            <a:spAutoFit/>
          </a:bodyPr>
          <a:lstStyle/>
          <a:p>
            <a:pPr algn="l">
              <a:lnSpc>
                <a:spcPts val="9391"/>
              </a:lnSpc>
              <a:spcBef>
                <a:spcPts val="0"/>
              </a:spcBef>
              <a:defRPr/>
            </a:pPr>
            <a:r>
              <a:rPr lang="en-US" sz="8700">
                <a:solidFill>
                  <a:srgbClr val="295BBE"/>
                </a:solidFill>
                <a:latin typeface="Poppins"/>
                <a:ea typeface="Poppins"/>
                <a:cs typeface="Poppins"/>
              </a:rPr>
              <a:t>Competitive </a:t>
            </a:r>
            <a:endParaRPr/>
          </a:p>
        </p:txBody>
      </p:sp>
      <p:sp>
        <p:nvSpPr>
          <p:cNvPr id="15" name="TextBox 15"/>
          <p:cNvSpPr txBox="1"/>
          <p:nvPr/>
        </p:nvSpPr>
        <p:spPr bwMode="auto">
          <a:xfrm rot="0">
            <a:off x="9989009" y="3602406"/>
            <a:ext cx="6444239" cy="1300807"/>
          </a:xfrm>
          <a:prstGeom prst="rect">
            <a:avLst/>
          </a:prstGeom>
        </p:spPr>
        <p:txBody>
          <a:bodyPr lIns="0" tIns="0" rIns="0" bIns="0" rtlCol="0" anchor="t">
            <a:spAutoFit/>
          </a:bodyPr>
          <a:lstStyle/>
          <a:p>
            <a:pPr algn="l">
              <a:lnSpc>
                <a:spcPts val="9391"/>
              </a:lnSpc>
              <a:spcBef>
                <a:spcPts val="0"/>
              </a:spcBef>
              <a:defRPr/>
            </a:pPr>
            <a:r>
              <a:rPr lang="en-US" sz="8700" b="1">
                <a:solidFill>
                  <a:srgbClr val="295BBE"/>
                </a:solidFill>
                <a:latin typeface="Poppins Bold"/>
                <a:ea typeface="Poppins Bold"/>
                <a:cs typeface="Poppins Bold"/>
              </a:rPr>
              <a:t>Analysis</a:t>
            </a:r>
            <a:endParaRPr/>
          </a:p>
        </p:txBody>
      </p:sp>
      <p:sp>
        <p:nvSpPr>
          <p:cNvPr id="16" name="TextBox 16"/>
          <p:cNvSpPr txBox="1"/>
          <p:nvPr/>
        </p:nvSpPr>
        <p:spPr bwMode="auto">
          <a:xfrm rot="5400000">
            <a:off x="17336912" y="9029381"/>
            <a:ext cx="936679" cy="272173"/>
          </a:xfrm>
          <a:prstGeom prst="rect">
            <a:avLst/>
          </a:prstGeom>
        </p:spPr>
        <p:txBody>
          <a:bodyPr lIns="0" tIns="0" rIns="0" bIns="0" rtlCol="0" anchor="t">
            <a:spAutoFit/>
          </a:bodyPr>
          <a:lstStyle/>
          <a:p>
            <a:pPr algn="l">
              <a:lnSpc>
                <a:spcPts val="1934"/>
              </a:lnSpc>
              <a:spcBef>
                <a:spcPts val="0"/>
              </a:spcBef>
              <a:defRPr/>
            </a:pPr>
            <a:r>
              <a:rPr lang="en-US" sz="1800">
                <a:solidFill>
                  <a:srgbClr val="295BBE"/>
                </a:solidFill>
                <a:latin typeface="Poppins"/>
                <a:ea typeface="Poppins"/>
                <a:cs typeface="Poppins"/>
              </a:rPr>
              <a:t>page 8</a:t>
            </a:r>
            <a:endParaRPr/>
          </a:p>
        </p:txBody>
      </p:sp>
      <p:sp>
        <p:nvSpPr>
          <p:cNvPr id="17" name="Freeform 17"/>
          <p:cNvSpPr/>
          <p:nvPr/>
        </p:nvSpPr>
        <p:spPr bwMode="auto">
          <a:xfrm rot="0" flipH="0" flipV="0">
            <a:off x="17582821" y="561172"/>
            <a:ext cx="413022" cy="413022"/>
          </a:xfrm>
          <a:custGeom>
            <a:avLst/>
            <a:gdLst/>
            <a:ahLst/>
            <a:cxnLst/>
            <a:rect l="l" t="t" r="r" b="b"/>
            <a:pathLst>
              <a:path w="413022" h="413022" fill="norm" stroke="1" extrusionOk="0">
                <a:moveTo>
                  <a:pt x="0" y="0"/>
                </a:moveTo>
                <a:lnTo>
                  <a:pt x="413023" y="0"/>
                </a:lnTo>
                <a:lnTo>
                  <a:pt x="413023" y="413022"/>
                </a:lnTo>
                <a:lnTo>
                  <a:pt x="0" y="413022"/>
                </a:lnTo>
                <a:lnTo>
                  <a:pt x="0" y="0"/>
                </a:lnTo>
                <a:close/>
              </a:path>
            </a:pathLst>
          </a:custGeom>
          <a:blipFill>
            <a:blip r:embed="rId7"/>
            <a:srcRect l="0" t="0" r="0" b="0"/>
            <a:stretch/>
          </a:blipFill>
        </p:spPr>
      </p:sp>
      <p:grpSp>
        <p:nvGrpSpPr>
          <p:cNvPr id="18" name="Group 18"/>
          <p:cNvGrpSpPr/>
          <p:nvPr/>
        </p:nvGrpSpPr>
        <p:grpSpPr bwMode="auto">
          <a:xfrm rot="0">
            <a:off x="1028700" y="706372"/>
            <a:ext cx="3384079" cy="428240"/>
            <a:chOff x="0" y="0"/>
            <a:chExt cx="4512106" cy="570987"/>
          </a:xfrm>
        </p:grpSpPr>
        <p:sp>
          <p:nvSpPr>
            <p:cNvPr id="19" name="Freeform 19"/>
            <p:cNvSpPr/>
            <p:nvPr/>
          </p:nvSpPr>
          <p:spPr bwMode="auto">
            <a:xfrm rot="0" flipH="0" flipV="0">
              <a:off x="0" y="0"/>
              <a:ext cx="560799" cy="468012"/>
            </a:xfrm>
            <a:custGeom>
              <a:avLst/>
              <a:gdLst/>
              <a:ahLst/>
              <a:cxnLst/>
              <a:rect l="l" t="t" r="r" b="b"/>
              <a:pathLst>
                <a:path w="560799" h="468012" fill="norm" stroke="1" extrusionOk="0">
                  <a:moveTo>
                    <a:pt x="0" y="0"/>
                  </a:moveTo>
                  <a:lnTo>
                    <a:pt x="560799" y="0"/>
                  </a:lnTo>
                  <a:lnTo>
                    <a:pt x="560799" y="468012"/>
                  </a:lnTo>
                  <a:lnTo>
                    <a:pt x="0" y="468012"/>
                  </a:lnTo>
                  <a:lnTo>
                    <a:pt x="0" y="0"/>
                  </a:lnTo>
                  <a:close/>
                </a:path>
              </a:pathLst>
            </a:custGeom>
            <a:blipFill>
              <a:blip r:embed="rId8"/>
              <a:srcRect l="0" t="0" r="0" b="0"/>
              <a:stretch/>
            </a:blipFill>
          </p:spPr>
        </p:sp>
        <p:sp>
          <p:nvSpPr>
            <p:cNvPr id="20" name="TextBox 20"/>
            <p:cNvSpPr txBox="1"/>
            <p:nvPr/>
          </p:nvSpPr>
          <p:spPr bwMode="auto">
            <a:xfrm rot="0">
              <a:off x="729383" y="0"/>
              <a:ext cx="3782723" cy="570987"/>
            </a:xfrm>
            <a:prstGeom prst="rect">
              <a:avLst/>
            </a:prstGeom>
            <a:grpFill/>
          </p:spPr>
          <p:txBody>
            <a:bodyPr lIns="0" tIns="0" rIns="0" bIns="0" rtlCol="0" anchor="t">
              <a:spAutoFit/>
            </a:bodyPr>
            <a:lstStyle/>
            <a:p>
              <a:pPr algn="l">
                <a:lnSpc>
                  <a:spcPts val="3043"/>
                </a:lnSpc>
                <a:spcBef>
                  <a:spcPts val="0"/>
                </a:spcBef>
                <a:defRPr/>
              </a:pPr>
              <a:r>
                <a:rPr lang="en-US" sz="2800" b="1">
                  <a:solidFill>
                    <a:srgbClr val="295BBE"/>
                  </a:solidFill>
                  <a:latin typeface="Poppins Bold"/>
                  <a:ea typeface="Poppins Bold"/>
                  <a:cs typeface="Poppins Bold"/>
                </a:rPr>
                <a:t>EntreConnect</a:t>
              </a:r>
              <a:endParaRPr/>
            </a:p>
          </p:txBody>
        </p:sp>
      </p:gr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gradFill>
          <a:gsLst>
            <a:gs pos="0">
              <a:srgbClr val="000000">
                <a:alpha val="100000"/>
              </a:srgbClr>
            </a:gs>
            <a:gs pos="100000">
              <a:srgbClr val="3533CD">
                <a:alpha val="100000"/>
              </a:srgbClr>
            </a:gs>
          </a:gsLst>
          <a:lin ang="0" scaled="1"/>
        </a:gradFill>
      </p:bgPr>
    </p:bg>
    <p:spTree>
      <p:nvGrpSpPr>
        <p:cNvPr id="1" name=""/>
        <p:cNvGrpSpPr/>
        <p:nvPr/>
      </p:nvGrpSpPr>
      <p:grpSpPr bwMode="auto">
        <a:xfrm>
          <a:off x="0" y="0"/>
          <a:ext cx="0" cy="0"/>
          <a:chOff x="0" y="0"/>
          <a:chExt cx="0" cy="0"/>
        </a:xfrm>
      </p:grpSpPr>
      <p:grpSp>
        <p:nvGrpSpPr>
          <p:cNvPr id="2" name="Group 2"/>
          <p:cNvGrpSpPr/>
          <p:nvPr/>
        </p:nvGrpSpPr>
        <p:grpSpPr bwMode="auto">
          <a:xfrm rot="0">
            <a:off x="1028700" y="2057400"/>
            <a:ext cx="7186202" cy="7200900"/>
            <a:chOff x="0" y="0"/>
            <a:chExt cx="1892662" cy="1896532"/>
          </a:xfrm>
        </p:grpSpPr>
        <p:sp>
          <p:nvSpPr>
            <p:cNvPr id="3" name="Freeform 3"/>
            <p:cNvSpPr/>
            <p:nvPr/>
          </p:nvSpPr>
          <p:spPr bwMode="auto">
            <a:xfrm rot="0" flipH="0" flipV="0">
              <a:off x="0" y="0"/>
              <a:ext cx="1892662" cy="1896532"/>
            </a:xfrm>
            <a:custGeom>
              <a:avLst/>
              <a:gdLst/>
              <a:ahLst/>
              <a:cxnLst/>
              <a:rect l="l" t="t" r="r" b="b"/>
              <a:pathLst>
                <a:path w="1892662" h="1896533" fill="norm" stroke="1" extrusionOk="0">
                  <a:moveTo>
                    <a:pt x="32320" y="0"/>
                  </a:moveTo>
                  <a:lnTo>
                    <a:pt x="1860342" y="0"/>
                  </a:lnTo>
                  <a:cubicBezTo>
                    <a:pt x="1868914" y="0"/>
                    <a:pt x="1877135" y="3405"/>
                    <a:pt x="1883196" y="9466"/>
                  </a:cubicBezTo>
                  <a:cubicBezTo>
                    <a:pt x="1889257" y="15527"/>
                    <a:pt x="1892662" y="23748"/>
                    <a:pt x="1892662" y="32320"/>
                  </a:cubicBezTo>
                  <a:lnTo>
                    <a:pt x="1892662" y="1864213"/>
                  </a:lnTo>
                  <a:cubicBezTo>
                    <a:pt x="1892662" y="1872785"/>
                    <a:pt x="1889257" y="1881006"/>
                    <a:pt x="1883196" y="1887067"/>
                  </a:cubicBezTo>
                  <a:cubicBezTo>
                    <a:pt x="1877135" y="1893128"/>
                    <a:pt x="1868914" y="1896533"/>
                    <a:pt x="1860342" y="1896533"/>
                  </a:cubicBezTo>
                  <a:lnTo>
                    <a:pt x="32320" y="1896533"/>
                  </a:lnTo>
                  <a:cubicBezTo>
                    <a:pt x="23748" y="1896533"/>
                    <a:pt x="15527" y="1893128"/>
                    <a:pt x="9466" y="1887067"/>
                  </a:cubicBezTo>
                  <a:cubicBezTo>
                    <a:pt x="3405" y="1881006"/>
                    <a:pt x="0" y="1872785"/>
                    <a:pt x="0" y="1864213"/>
                  </a:cubicBezTo>
                  <a:lnTo>
                    <a:pt x="0" y="32320"/>
                  </a:lnTo>
                  <a:cubicBezTo>
                    <a:pt x="0" y="23748"/>
                    <a:pt x="3405" y="15527"/>
                    <a:pt x="9466" y="9466"/>
                  </a:cubicBezTo>
                  <a:cubicBezTo>
                    <a:pt x="15527" y="3405"/>
                    <a:pt x="23748" y="0"/>
                    <a:pt x="32320" y="0"/>
                  </a:cubicBezTo>
                  <a:close/>
                </a:path>
              </a:pathLst>
            </a:custGeom>
            <a:solidFill>
              <a:srgbClr val="F9F6F6"/>
            </a:solidFill>
          </p:spPr>
        </p:sp>
        <p:sp>
          <p:nvSpPr>
            <p:cNvPr id="4" name="TextBox 4"/>
            <p:cNvSpPr txBox="1"/>
            <p:nvPr/>
          </p:nvSpPr>
          <p:spPr bwMode="auto">
            <a:xfrm>
              <a:off x="0" y="0"/>
              <a:ext cx="1892662" cy="1896532"/>
            </a:xfrm>
            <a:prstGeom prst="rect">
              <a:avLst/>
            </a:prstGeom>
            <a:grpFill/>
          </p:spPr>
          <p:txBody>
            <a:bodyPr lIns="50800" tIns="50800" rIns="50800" bIns="50800" rtlCol="0" anchor="ctr"/>
            <a:lstStyle/>
            <a:p>
              <a:pPr algn="ctr">
                <a:lnSpc>
                  <a:spcPts val="1917"/>
                </a:lnSpc>
                <a:defRPr/>
              </a:pPr>
              <a:endParaRPr/>
            </a:p>
          </p:txBody>
        </p:sp>
      </p:grpSp>
      <p:sp>
        <p:nvSpPr>
          <p:cNvPr id="5" name="TextBox 5"/>
          <p:cNvSpPr txBox="1"/>
          <p:nvPr/>
        </p:nvSpPr>
        <p:spPr bwMode="auto">
          <a:xfrm rot="5400000">
            <a:off x="17336912" y="9029381"/>
            <a:ext cx="936679" cy="272173"/>
          </a:xfrm>
          <a:prstGeom prst="rect">
            <a:avLst/>
          </a:prstGeom>
        </p:spPr>
        <p:txBody>
          <a:bodyPr lIns="0" tIns="0" rIns="0" bIns="0" rtlCol="0" anchor="t">
            <a:spAutoFit/>
          </a:bodyPr>
          <a:lstStyle/>
          <a:p>
            <a:pPr algn="l">
              <a:lnSpc>
                <a:spcPts val="1934"/>
              </a:lnSpc>
              <a:spcBef>
                <a:spcPts val="0"/>
              </a:spcBef>
              <a:defRPr/>
            </a:pPr>
            <a:r>
              <a:rPr lang="en-US" sz="1800">
                <a:solidFill>
                  <a:srgbClr val="FFFFFF"/>
                </a:solidFill>
                <a:latin typeface="Poppins"/>
                <a:ea typeface="Poppins"/>
                <a:cs typeface="Poppins"/>
              </a:rPr>
              <a:t>page 9</a:t>
            </a:r>
            <a:endParaRPr/>
          </a:p>
        </p:txBody>
      </p:sp>
      <p:grpSp>
        <p:nvGrpSpPr>
          <p:cNvPr id="6" name="Group 6"/>
          <p:cNvGrpSpPr/>
          <p:nvPr/>
        </p:nvGrpSpPr>
        <p:grpSpPr bwMode="auto">
          <a:xfrm rot="0">
            <a:off x="1356757" y="4976986"/>
            <a:ext cx="6540238" cy="3848095"/>
            <a:chOff x="0" y="0"/>
            <a:chExt cx="1615236" cy="950361"/>
          </a:xfrm>
        </p:grpSpPr>
        <p:sp>
          <p:nvSpPr>
            <p:cNvPr id="7" name="Freeform 7"/>
            <p:cNvSpPr/>
            <p:nvPr/>
          </p:nvSpPr>
          <p:spPr bwMode="auto">
            <a:xfrm rot="0" flipH="0" flipV="0">
              <a:off x="0" y="0"/>
              <a:ext cx="1615236" cy="950360"/>
            </a:xfrm>
            <a:custGeom>
              <a:avLst/>
              <a:gdLst/>
              <a:ahLst/>
              <a:cxnLst/>
              <a:rect l="l" t="t" r="r" b="b"/>
              <a:pathLst>
                <a:path w="1615236" h="950360" fill="norm" stroke="1" extrusionOk="0">
                  <a:moveTo>
                    <a:pt x="27226" y="0"/>
                  </a:moveTo>
                  <a:lnTo>
                    <a:pt x="1588010" y="0"/>
                  </a:lnTo>
                  <a:cubicBezTo>
                    <a:pt x="1603047" y="0"/>
                    <a:pt x="1615236" y="12189"/>
                    <a:pt x="1615236" y="27226"/>
                  </a:cubicBezTo>
                  <a:lnTo>
                    <a:pt x="1615236" y="923135"/>
                  </a:lnTo>
                  <a:cubicBezTo>
                    <a:pt x="1615236" y="938171"/>
                    <a:pt x="1603047" y="950360"/>
                    <a:pt x="1588010" y="950360"/>
                  </a:cubicBezTo>
                  <a:lnTo>
                    <a:pt x="27226" y="950360"/>
                  </a:lnTo>
                  <a:cubicBezTo>
                    <a:pt x="12189" y="950360"/>
                    <a:pt x="0" y="938171"/>
                    <a:pt x="0" y="923135"/>
                  </a:cubicBezTo>
                  <a:lnTo>
                    <a:pt x="0" y="27226"/>
                  </a:lnTo>
                  <a:cubicBezTo>
                    <a:pt x="0" y="12189"/>
                    <a:pt x="12189" y="0"/>
                    <a:pt x="27226" y="0"/>
                  </a:cubicBezTo>
                  <a:close/>
                </a:path>
              </a:pathLst>
            </a:custGeom>
            <a:blipFill>
              <a:blip r:embed="rId3"/>
              <a:srcRect l="0" t="30363" r="0" b="30363"/>
              <a:stretch/>
            </a:blipFill>
            <a:ln w="28575" cap="rnd">
              <a:solidFill>
                <a:srgbClr val="295BBE"/>
              </a:solidFill>
              <a:prstDash val="solid"/>
              <a:round/>
            </a:ln>
          </p:spPr>
        </p:sp>
      </p:grpSp>
      <p:sp>
        <p:nvSpPr>
          <p:cNvPr id="8" name="TextBox 8"/>
          <p:cNvSpPr txBox="1"/>
          <p:nvPr/>
        </p:nvSpPr>
        <p:spPr bwMode="auto">
          <a:xfrm rot="0">
            <a:off x="1608764" y="2486326"/>
            <a:ext cx="6444239" cy="1300807"/>
          </a:xfrm>
          <a:prstGeom prst="rect">
            <a:avLst/>
          </a:prstGeom>
        </p:spPr>
        <p:txBody>
          <a:bodyPr lIns="0" tIns="0" rIns="0" bIns="0" rtlCol="0" anchor="t">
            <a:spAutoFit/>
          </a:bodyPr>
          <a:lstStyle/>
          <a:p>
            <a:pPr algn="l">
              <a:lnSpc>
                <a:spcPts val="9391"/>
              </a:lnSpc>
              <a:spcBef>
                <a:spcPts val="0"/>
              </a:spcBef>
              <a:defRPr/>
            </a:pPr>
            <a:r>
              <a:rPr lang="en-US" sz="8700">
                <a:solidFill>
                  <a:srgbClr val="295BBE"/>
                </a:solidFill>
                <a:latin typeface="Poppins"/>
                <a:ea typeface="Poppins"/>
                <a:cs typeface="Poppins"/>
              </a:rPr>
              <a:t>Go-To-</a:t>
            </a:r>
            <a:endParaRPr/>
          </a:p>
        </p:txBody>
      </p:sp>
      <p:sp>
        <p:nvSpPr>
          <p:cNvPr id="9" name="TextBox 9"/>
          <p:cNvSpPr txBox="1"/>
          <p:nvPr/>
        </p:nvSpPr>
        <p:spPr bwMode="auto">
          <a:xfrm rot="0">
            <a:off x="1608764" y="3412172"/>
            <a:ext cx="6444239" cy="1300807"/>
          </a:xfrm>
          <a:prstGeom prst="rect">
            <a:avLst/>
          </a:prstGeom>
        </p:spPr>
        <p:txBody>
          <a:bodyPr lIns="0" tIns="0" rIns="0" bIns="0" rtlCol="0" anchor="t">
            <a:spAutoFit/>
          </a:bodyPr>
          <a:lstStyle/>
          <a:p>
            <a:pPr algn="l">
              <a:lnSpc>
                <a:spcPts val="9391"/>
              </a:lnSpc>
              <a:spcBef>
                <a:spcPts val="0"/>
              </a:spcBef>
              <a:defRPr/>
            </a:pPr>
            <a:r>
              <a:rPr lang="en-US" sz="8700" b="1">
                <a:solidFill>
                  <a:srgbClr val="295BBE"/>
                </a:solidFill>
                <a:latin typeface="Poppins Bold"/>
                <a:ea typeface="Poppins Bold"/>
                <a:cs typeface="Poppins Bold"/>
              </a:rPr>
              <a:t>Market</a:t>
            </a:r>
            <a:endParaRPr/>
          </a:p>
        </p:txBody>
      </p:sp>
      <p:sp>
        <p:nvSpPr>
          <p:cNvPr id="10" name="TextBox 10"/>
          <p:cNvSpPr txBox="1"/>
          <p:nvPr/>
        </p:nvSpPr>
        <p:spPr bwMode="auto">
          <a:xfrm rot="0">
            <a:off x="8422820" y="2612917"/>
            <a:ext cx="9038427" cy="7255232"/>
          </a:xfrm>
          <a:prstGeom prst="rect">
            <a:avLst/>
          </a:prstGeom>
        </p:spPr>
        <p:txBody>
          <a:bodyPr lIns="0" tIns="0" rIns="0" bIns="0" rtlCol="0" anchor="t">
            <a:spAutoFit/>
          </a:bodyPr>
          <a:lstStyle/>
          <a:p>
            <a:pPr marL="713506" lvl="1" indent="-356753" algn="just">
              <a:lnSpc>
                <a:spcPts val="3569"/>
              </a:lnSpc>
              <a:buFont typeface="Arial"/>
              <a:buChar char="•"/>
              <a:defRPr/>
            </a:pPr>
            <a:r>
              <a:rPr lang="en-US" sz="3300">
                <a:solidFill>
                  <a:srgbClr val="FFFFFF"/>
                </a:solidFill>
                <a:latin typeface="Poppins"/>
                <a:ea typeface="Poppins"/>
                <a:cs typeface="Poppins"/>
              </a:rPr>
              <a:t>Targeted Digital Marketing: Leveraging social media, SEO, and AI-driven outreach to attract entrepreneurs.</a:t>
            </a:r>
            <a:endParaRPr/>
          </a:p>
          <a:p>
            <a:pPr marL="713506" lvl="1" indent="-356753" algn="just">
              <a:lnSpc>
                <a:spcPts val="3569"/>
              </a:lnSpc>
              <a:buFont typeface="Arial"/>
              <a:buChar char="•"/>
              <a:defRPr/>
            </a:pPr>
            <a:r>
              <a:rPr lang="en-US" sz="3300">
                <a:solidFill>
                  <a:srgbClr val="FFFFFF"/>
                </a:solidFill>
                <a:latin typeface="Poppins"/>
                <a:ea typeface="Poppins"/>
                <a:cs typeface="Poppins"/>
              </a:rPr>
              <a:t>Partnerships &amp; Collaborations: Working with startup incubators, investors, and business mentors.</a:t>
            </a:r>
            <a:endParaRPr/>
          </a:p>
          <a:p>
            <a:pPr marL="713506" lvl="1" indent="-356753" algn="just">
              <a:lnSpc>
                <a:spcPts val="3569"/>
              </a:lnSpc>
              <a:buFont typeface="Arial"/>
              <a:buChar char="•"/>
              <a:defRPr/>
            </a:pPr>
            <a:r>
              <a:rPr lang="en-US" sz="3300">
                <a:solidFill>
                  <a:srgbClr val="FFFFFF"/>
                </a:solidFill>
                <a:latin typeface="Poppins"/>
                <a:ea typeface="Poppins"/>
                <a:cs typeface="Poppins"/>
              </a:rPr>
              <a:t>Freemium Model: Offering basic features for free while monetizing premium services.</a:t>
            </a:r>
            <a:endParaRPr/>
          </a:p>
          <a:p>
            <a:pPr marL="713506" lvl="1" indent="-356753" algn="just">
              <a:lnSpc>
                <a:spcPts val="3569"/>
              </a:lnSpc>
              <a:buFont typeface="Arial"/>
              <a:buChar char="•"/>
              <a:defRPr/>
            </a:pPr>
            <a:r>
              <a:rPr lang="en-US" sz="3300">
                <a:solidFill>
                  <a:srgbClr val="FFFFFF"/>
                </a:solidFill>
                <a:latin typeface="Poppins"/>
                <a:ea typeface="Poppins"/>
                <a:cs typeface="Poppins"/>
              </a:rPr>
              <a:t>Community Engagement: Hosting webinars, workshops, and networking events.</a:t>
            </a:r>
            <a:endParaRPr/>
          </a:p>
          <a:p>
            <a:pPr marL="713506" lvl="1" indent="-356753" algn="just">
              <a:lnSpc>
                <a:spcPts val="3569"/>
              </a:lnSpc>
              <a:spcBef>
                <a:spcPts val="0"/>
              </a:spcBef>
              <a:buFont typeface="Arial"/>
              <a:buChar char="•"/>
              <a:defRPr/>
            </a:pPr>
            <a:r>
              <a:rPr lang="en-US" sz="3300">
                <a:solidFill>
                  <a:srgbClr val="FFFFFF"/>
                </a:solidFill>
                <a:latin typeface="Poppins"/>
                <a:ea typeface="Poppins"/>
                <a:cs typeface="Poppins"/>
              </a:rPr>
              <a:t>Referral &amp; Affiliate Programs: Encouraging users to bring in more entrepreneurs through incentives.</a:t>
            </a:r>
            <a:endParaRPr/>
          </a:p>
          <a:p>
            <a:pPr algn="just">
              <a:lnSpc>
                <a:spcPts val="3569"/>
              </a:lnSpc>
              <a:spcBef>
                <a:spcPts val="0"/>
              </a:spcBef>
              <a:defRPr/>
            </a:pPr>
            <a:endParaRPr/>
          </a:p>
        </p:txBody>
      </p:sp>
      <p:sp>
        <p:nvSpPr>
          <p:cNvPr id="11" name="Freeform 11"/>
          <p:cNvSpPr/>
          <p:nvPr/>
        </p:nvSpPr>
        <p:spPr bwMode="auto">
          <a:xfrm rot="0" flipH="0" flipV="0">
            <a:off x="17582821" y="561172"/>
            <a:ext cx="413022" cy="413022"/>
          </a:xfrm>
          <a:custGeom>
            <a:avLst/>
            <a:gdLst/>
            <a:ahLst/>
            <a:cxnLst/>
            <a:rect l="l" t="t" r="r" b="b"/>
            <a:pathLst>
              <a:path w="413022" h="413022" fill="norm" stroke="1" extrusionOk="0">
                <a:moveTo>
                  <a:pt x="0" y="0"/>
                </a:moveTo>
                <a:lnTo>
                  <a:pt x="413023" y="0"/>
                </a:lnTo>
                <a:lnTo>
                  <a:pt x="413023" y="413022"/>
                </a:lnTo>
                <a:lnTo>
                  <a:pt x="0" y="413022"/>
                </a:lnTo>
                <a:lnTo>
                  <a:pt x="0" y="0"/>
                </a:lnTo>
                <a:close/>
              </a:path>
            </a:pathLst>
          </a:custGeom>
          <a:blipFill>
            <a:blip r:embed="rId4"/>
            <a:srcRect l="0" t="0" r="0" b="0"/>
            <a:stretch/>
          </a:blipFill>
        </p:spPr>
      </p:sp>
      <p:grpSp>
        <p:nvGrpSpPr>
          <p:cNvPr id="12" name="Group 12"/>
          <p:cNvGrpSpPr/>
          <p:nvPr/>
        </p:nvGrpSpPr>
        <p:grpSpPr bwMode="auto">
          <a:xfrm rot="0">
            <a:off x="1028700" y="706372"/>
            <a:ext cx="3384079" cy="428240"/>
            <a:chOff x="0" y="0"/>
            <a:chExt cx="4512106" cy="570987"/>
          </a:xfrm>
        </p:grpSpPr>
        <p:sp>
          <p:nvSpPr>
            <p:cNvPr id="13" name="Freeform 13"/>
            <p:cNvSpPr/>
            <p:nvPr/>
          </p:nvSpPr>
          <p:spPr bwMode="auto">
            <a:xfrm rot="0" flipH="0" flipV="0">
              <a:off x="0" y="0"/>
              <a:ext cx="560799" cy="468012"/>
            </a:xfrm>
            <a:custGeom>
              <a:avLst/>
              <a:gdLst/>
              <a:ahLst/>
              <a:cxnLst/>
              <a:rect l="l" t="t" r="r" b="b"/>
              <a:pathLst>
                <a:path w="560799" h="468012" fill="norm" stroke="1" extrusionOk="0">
                  <a:moveTo>
                    <a:pt x="0" y="0"/>
                  </a:moveTo>
                  <a:lnTo>
                    <a:pt x="560799" y="0"/>
                  </a:lnTo>
                  <a:lnTo>
                    <a:pt x="560799" y="468012"/>
                  </a:lnTo>
                  <a:lnTo>
                    <a:pt x="0" y="468012"/>
                  </a:lnTo>
                  <a:lnTo>
                    <a:pt x="0" y="0"/>
                  </a:lnTo>
                  <a:close/>
                </a:path>
              </a:pathLst>
            </a:custGeom>
            <a:blipFill>
              <a:blip r:embed="rId5"/>
              <a:srcRect l="0" t="0" r="0" b="0"/>
              <a:stretch/>
            </a:blipFill>
          </p:spPr>
        </p:sp>
        <p:sp>
          <p:nvSpPr>
            <p:cNvPr id="14" name="TextBox 14"/>
            <p:cNvSpPr txBox="1"/>
            <p:nvPr/>
          </p:nvSpPr>
          <p:spPr bwMode="auto">
            <a:xfrm rot="0">
              <a:off x="729383" y="0"/>
              <a:ext cx="3782723" cy="570987"/>
            </a:xfrm>
            <a:prstGeom prst="rect">
              <a:avLst/>
            </a:prstGeom>
            <a:grpFill/>
          </p:spPr>
          <p:txBody>
            <a:bodyPr lIns="0" tIns="0" rIns="0" bIns="0" rtlCol="0" anchor="t">
              <a:spAutoFit/>
            </a:bodyPr>
            <a:lstStyle/>
            <a:p>
              <a:pPr algn="l">
                <a:lnSpc>
                  <a:spcPts val="3043"/>
                </a:lnSpc>
                <a:spcBef>
                  <a:spcPts val="0"/>
                </a:spcBef>
                <a:defRPr/>
              </a:pPr>
              <a:r>
                <a:rPr lang="en-US" sz="2800" b="1">
                  <a:solidFill>
                    <a:srgbClr val="295BBE"/>
                  </a:solidFill>
                  <a:latin typeface="Poppins Bold"/>
                  <a:ea typeface="Poppins Bold"/>
                  <a:cs typeface="Poppins Bold"/>
                </a:rPr>
                <a:t>EntreConnect</a:t>
              </a:r>
              <a:endParaRPr/>
            </a:p>
          </p:txBody>
        </p:sp>
      </p:gr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majorFont>
      <a:minorFont>
        <a:latin typeface="Calibri"/>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
      <a:majorFont>
        <a:latin typeface="Calibri"/>
        <a:ea typeface="Arial"/>
        <a:cs typeface="Arial"/>
      </a:majorFont>
      <a:minorFont>
        <a:latin typeface="Calibri"/>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otalTime>0</TotalTime>
  <Words>0</Words>
  <Application>ONLYOFFICE/8.3.1.25</Application>
  <PresentationFormat>On-screen Show (4:3)</PresentationFormat>
  <Paragraphs>0</Paragraphs>
  <Slides>15</Slides>
  <Notes>15</Notes>
  <HiddenSlides>0</HiddenSlides>
  <MMClips>2</MMClips>
  <ScaleCrop>0</ScaleCrop>
  <HeadingPairs>
    <vt:vector size="4" baseType="variant">
      <vt:variant>
        <vt:lpstr>Theme</vt:lpstr>
      </vt:variant>
      <vt:variant>
        <vt:i4>1</vt:i4>
      </vt:variant>
      <vt:variant>
        <vt:lpstr>Slide Titles</vt:lpstr>
      </vt:variant>
      <vt:variant>
        <vt:i4>15</vt:i4>
      </vt:variant>
    </vt:vector>
  </HeadingPairs>
  <TitlesOfParts>
    <vt:vector size="16"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Company/>
  <LinksUpToDate>0</LinksUpToDate>
  <SharedDoc>0</SharedDoc>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White Minimalist Animated Startup Pitch Deck Presentation</dc:title>
  <dc:identifier>DAGiT9Jmtek</dc:identifier>
  <cp:lastModifiedBy/>
  <cp:revision>2</cp:revision>
  <dcterms:created xsi:type="dcterms:W3CDTF">2006-08-16T00:00:00Z</dcterms:created>
  <dcterms:modified xsi:type="dcterms:W3CDTF">2025-03-21T00:19:17Z</dcterms:modified>
</cp:coreProperties>
</file>